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theme/theme3.xml" ContentType="application/vnd.openxmlformats-officedocument.theme+xml"/>
  <Override PartName="/ppt/notesSlides/notesSlide16.xml" ContentType="application/vnd.openxmlformats-officedocument.presentationml.notesSlide+xml"/>
  <Override PartName="/ppt/notesSlides/notesSlide32.xml" ContentType="application/vnd.openxmlformats-officedocument.presentationml.notesSlide+xml"/>
  <Override PartName="/ppt/notesSlides/notesSlide52.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41.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42.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notesSlides/notesSlide51.xml" ContentType="application/vnd.openxmlformats-officedocument.presentationml.notes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notesSlides/notesSlide43.xml" ContentType="application/vnd.openxmlformats-officedocument.presentationml.notesSlide+xml"/>
  <Override PartName="/ppt/slides/slide10.xml" ContentType="application/vnd.openxmlformats-officedocument.presentationml.slide+xml"/>
  <Override PartName="/ppt/notesSlides/notesSlide45.xml" ContentType="application/vnd.openxmlformats-officedocument.presentationml.notesSlide+xml"/>
  <Override PartName="/ppt/slides/slide33.xml" ContentType="application/vnd.openxmlformats-officedocument.presentationml.slide+xml"/>
  <Override PartName="/ppt/notesSlides/notesSlide48.xml" ContentType="application/vnd.openxmlformats-officedocument.presentationml.notes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notesSlides/notesSlide24.xml" ContentType="application/vnd.openxmlformats-officedocument.presentationml.notesSlide+xml"/>
  <Override PartName="/ppt/notesSlides/notesSlide47.xml" ContentType="application/vnd.openxmlformats-officedocument.presentationml.notes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notesSlides/notesSlide14.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notesSlides/notesSlide40.xml" ContentType="application/vnd.openxmlformats-officedocument.presentationml.notes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14.xml" ContentType="application/vnd.openxmlformats-officedocument.presentationml.slide+xml"/>
  <Override PartName="/ppt/slides/slide40.xml" ContentType="application/vnd.openxmlformats-officedocument.presentationml.slide+xml"/>
  <Override PartName="/ppt/notesSlides/notesSlide50.xml" ContentType="application/vnd.openxmlformats-officedocument.presentationml.notesSlide+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slideLayouts/slideLayout1.xml" ContentType="application/vnd.openxmlformats-officedocument.presentationml.slideLayout+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Default Extension="jpeg" ContentType="image/jpeg"/>
  <Override PartName="/ppt/notesSlides/notesSlide33.xml" ContentType="application/vnd.openxmlformats-officedocument.presentationml.notesSlide+xml"/>
  <Override PartName="/ppt/notesSlides/notesSlide46.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s/slide8.xml" ContentType="application/vnd.openxmlformats-officedocument.presentationml.slide+xml"/>
  <Override PartName="/ppt/slides/slide15.xml" ContentType="application/vnd.openxmlformats-officedocument.presentationml.slide+xml"/>
  <Override PartName="/ppt/notesSlides/notesSlide49.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notesSlides/notesSlide30.xml" ContentType="application/vnd.openxmlformats-officedocument.presentationml.notes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9" r:id="rId1"/>
  </p:sldMasterIdLst>
  <p:notesMasterIdLst>
    <p:notesMasterId r:id="rId54"/>
  </p:notesMasterIdLst>
  <p:handoutMasterIdLst>
    <p:handoutMasterId r:id="rId55"/>
  </p:handoutMasterIdLst>
  <p:sldIdLst>
    <p:sldId id="256" r:id="rId2"/>
    <p:sldId id="337" r:id="rId3"/>
    <p:sldId id="338" r:id="rId4"/>
    <p:sldId id="339" r:id="rId5"/>
    <p:sldId id="340" r:id="rId6"/>
    <p:sldId id="370" r:id="rId7"/>
    <p:sldId id="368" r:id="rId8"/>
    <p:sldId id="369" r:id="rId9"/>
    <p:sldId id="365" r:id="rId10"/>
    <p:sldId id="366" r:id="rId11"/>
    <p:sldId id="374" r:id="rId12"/>
    <p:sldId id="379" r:id="rId13"/>
    <p:sldId id="312" r:id="rId14"/>
    <p:sldId id="316" r:id="rId15"/>
    <p:sldId id="376" r:id="rId16"/>
    <p:sldId id="377" r:id="rId17"/>
    <p:sldId id="269" r:id="rId18"/>
    <p:sldId id="307" r:id="rId19"/>
    <p:sldId id="330" r:id="rId20"/>
    <p:sldId id="332" r:id="rId21"/>
    <p:sldId id="373" r:id="rId22"/>
    <p:sldId id="371" r:id="rId23"/>
    <p:sldId id="372" r:id="rId24"/>
    <p:sldId id="299" r:id="rId25"/>
    <p:sldId id="304" r:id="rId26"/>
    <p:sldId id="303" r:id="rId27"/>
    <p:sldId id="300" r:id="rId28"/>
    <p:sldId id="301" r:id="rId29"/>
    <p:sldId id="302" r:id="rId30"/>
    <p:sldId id="294" r:id="rId31"/>
    <p:sldId id="295" r:id="rId32"/>
    <p:sldId id="309" r:id="rId33"/>
    <p:sldId id="288" r:id="rId34"/>
    <p:sldId id="308" r:id="rId35"/>
    <p:sldId id="289" r:id="rId36"/>
    <p:sldId id="290" r:id="rId37"/>
    <p:sldId id="364" r:id="rId38"/>
    <p:sldId id="328" r:id="rId39"/>
    <p:sldId id="277" r:id="rId40"/>
    <p:sldId id="273" r:id="rId41"/>
    <p:sldId id="335" r:id="rId42"/>
    <p:sldId id="343" r:id="rId43"/>
    <p:sldId id="344" r:id="rId44"/>
    <p:sldId id="345" r:id="rId45"/>
    <p:sldId id="347" r:id="rId46"/>
    <p:sldId id="348" r:id="rId47"/>
    <p:sldId id="349" r:id="rId48"/>
    <p:sldId id="350" r:id="rId49"/>
    <p:sldId id="351" r:id="rId50"/>
    <p:sldId id="280" r:id="rId51"/>
    <p:sldId id="279" r:id="rId52"/>
    <p:sldId id="378" r:id="rId53"/>
  </p:sldIdLst>
  <p:sldSz cx="9144000" cy="6858000" type="screen4x3"/>
  <p:notesSz cx="9144000" cy="6858000"/>
  <p:defaultTex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457200" rtl="0" eaLnBrk="1" latinLnBrk="0" hangingPunct="1">
      <a:defRPr sz="2400" kern="1200">
        <a:solidFill>
          <a:schemeClr val="tx1"/>
        </a:solidFill>
        <a:latin typeface="Tahoma" charset="0"/>
        <a:ea typeface="+mn-ea"/>
        <a:cs typeface="+mn-cs"/>
      </a:defRPr>
    </a:lvl6pPr>
    <a:lvl7pPr marL="2743200" algn="l" defTabSz="457200" rtl="0" eaLnBrk="1" latinLnBrk="0" hangingPunct="1">
      <a:defRPr sz="2400" kern="1200">
        <a:solidFill>
          <a:schemeClr val="tx1"/>
        </a:solidFill>
        <a:latin typeface="Tahoma" charset="0"/>
        <a:ea typeface="+mn-ea"/>
        <a:cs typeface="+mn-cs"/>
      </a:defRPr>
    </a:lvl7pPr>
    <a:lvl8pPr marL="3200400" algn="l" defTabSz="457200" rtl="0" eaLnBrk="1" latinLnBrk="0" hangingPunct="1">
      <a:defRPr sz="2400" kern="1200">
        <a:solidFill>
          <a:schemeClr val="tx1"/>
        </a:solidFill>
        <a:latin typeface="Tahoma" charset="0"/>
        <a:ea typeface="+mn-ea"/>
        <a:cs typeface="+mn-cs"/>
      </a:defRPr>
    </a:lvl8pPr>
    <a:lvl9pPr marL="3657600" algn="l" defTabSz="457200" rtl="0" eaLnBrk="1" latinLnBrk="0" hangingPunct="1">
      <a:defRPr sz="24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notes"/>
  <p:showPr showNarration="1">
    <p:present/>
    <p:sldAll/>
    <p:penClr>
      <a:schemeClr val="tx1"/>
    </p:penClr>
  </p:showPr>
  <p:clrMru>
    <a:srgbClr val="7E7F8B"/>
    <a:srgbClr val="000000"/>
    <a:srgbClr val="EE009D"/>
    <a:srgbClr val="D53BAB"/>
    <a:srgbClr val="F56DC6"/>
    <a:srgbClr val="FF33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8822" autoAdjust="0"/>
    <p:restoredTop sz="54806" autoAdjust="0"/>
  </p:normalViewPr>
  <p:slideViewPr>
    <p:cSldViewPr>
      <p:cViewPr varScale="1">
        <p:scale>
          <a:sx n="66" d="100"/>
          <a:sy n="66" d="100"/>
        </p:scale>
        <p:origin x="-1672" y="-10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60" Type="http://schemas.openxmlformats.org/officeDocument/2006/relationships/tableStyles" Target="tableStyles.xml"/><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viewProps" Target="viewProps.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presProps" Target="presProps.xml"/><Relationship Id="rId59" Type="http://schemas.openxmlformats.org/officeDocument/2006/relationships/theme" Target="theme/theme1.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handoutMaster" Target="handoutMasters/handoutMaster1.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printerSettings" Target="printerSettings/printerSettings1.bin"/><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54" Type="http://schemas.openxmlformats.org/officeDocument/2006/relationships/notesMaster" Target="notesMasters/notesMaster1.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4081B6E0-091D-CF4B-BCC1-2560B707A2FF}" type="datetimeFigureOut">
              <a:rPr lang="en-US"/>
              <a:pPr/>
              <a:t>7/20/10</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2F881733-1A86-8241-B7CC-0AEC55B06007}" type="slidenum">
              <a: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p>
        </p:txBody>
      </p:sp>
      <p:sp>
        <p:nvSpPr>
          <p:cNvPr id="38915" name="Rectangle 3"/>
          <p:cNvSpPr>
            <a:spLocks noGrp="1" noChangeArrowheads="1"/>
          </p:cNvSpPr>
          <p:nvPr>
            <p:ph type="dt" idx="1"/>
          </p:nvPr>
        </p:nvSpPr>
        <p:spPr bwMode="auto">
          <a:xfrm>
            <a:off x="5179484" y="0"/>
            <a:ext cx="39624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38916"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a:effectLst/>
        </p:spPr>
      </p:sp>
      <p:sp>
        <p:nvSpPr>
          <p:cNvPr id="38917" name="Rectangle 5"/>
          <p:cNvSpPr>
            <a:spLocks noGrp="1" noChangeArrowheads="1"/>
          </p:cNvSpPr>
          <p:nvPr>
            <p:ph type="body" sz="quarter" idx="3"/>
          </p:nvPr>
        </p:nvSpPr>
        <p:spPr bwMode="auto">
          <a:xfrm>
            <a:off x="914400" y="3257550"/>
            <a:ext cx="7315200" cy="30861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8918" name="Rectangle 6"/>
          <p:cNvSpPr>
            <a:spLocks noGrp="1" noChangeArrowheads="1"/>
          </p:cNvSpPr>
          <p:nvPr>
            <p:ph type="ftr" sz="quarter" idx="4"/>
          </p:nvPr>
        </p:nvSpPr>
        <p:spPr bwMode="auto">
          <a:xfrm>
            <a:off x="0"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p>
        </p:txBody>
      </p:sp>
      <p:sp>
        <p:nvSpPr>
          <p:cNvPr id="38919" name="Rectangle 7"/>
          <p:cNvSpPr>
            <a:spLocks noGrp="1" noChangeArrowheads="1"/>
          </p:cNvSpPr>
          <p:nvPr>
            <p:ph type="sldNum" sz="quarter" idx="5"/>
          </p:nvPr>
        </p:nvSpPr>
        <p:spPr bwMode="auto">
          <a:xfrm>
            <a:off x="5179484" y="6513910"/>
            <a:ext cx="39624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495BE76B-1F52-D648-A417-E504E21426E1}" type="slidenum">
              <a:rPr lang="en-US"/>
              <a:pPr/>
              <a:t>‹#›</a:t>
            </a:fld>
            <a:endParaRPr lang="en-US"/>
          </a:p>
        </p:txBody>
      </p:sp>
    </p:spTree>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B431191-FA33-404E-880C-EED41D84A275}" type="slidenum">
              <a:rPr lang="en-US"/>
              <a:pPr/>
              <a:t>1</a:t>
            </a:fld>
            <a:endParaRPr lang="en-US"/>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p:txBody>
          <a:bodyPr/>
          <a:lstStyle/>
          <a:p>
            <a:r>
              <a:rPr lang="en-US"/>
              <a:t>Hi. I’m Mark Miller. Since this is the E-Merging Languages</a:t>
            </a:r>
            <a:r>
              <a:rPr lang="en-US" baseline="0"/>
              <a:t> Camp, I thought I’d explain why is E merging with JavaScript?</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With SES as a launching</a:t>
            </a:r>
            <a:r>
              <a:rPr lang="en-US" baseline="0"/>
              <a:t> point, we are now ready to complete the diagram by building Dr. SES – Distributed Resilient Secure EcmaScript.</a:t>
            </a:r>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The</a:t>
            </a:r>
            <a:r>
              <a:rPr lang="en-US" baseline="0"/>
              <a:t> security ideas we adapted to JavaScript to form Caja are based on the object-capability model. Starting from a memory safe object language with real encapsulation, you only need two additional restrictions to get to object-capabilities: An object must not be able to cause any effects on the world outside itself except by using references it holds. And it must not be given any powerful references by default. With these two rules, the reference graph from the programming language literature becomes identical to the access graph from the access control literature. Individual objects are the protection domains, and references provide access.</a:t>
            </a:r>
          </a:p>
          <a:p>
            <a:endParaRPr lang="en-US" baseline="0"/>
          </a:p>
          <a:p>
            <a:r>
              <a:rPr lang="en-US" baseline="0"/>
              <a:t>By enforcing these restrictions, Caja solves the safe mashup problem. It has been deployed at scale on the Yahoo! homepage, and is available on several Google properties and on Shindig.</a:t>
            </a:r>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Let’s add some code to an open mashup. Let’s copy this. ((Switch to the corkboard http://caja-corkboard.appspot.com/ .)) This</a:t>
            </a:r>
            <a:r>
              <a:rPr lang="en-US" baseline="0"/>
              <a:t> corkboard is a bit like a blog, where people can add comments at will. ((Patse. Accept.)) Normal blogs sanitize html by stripping out scripts. This blog uses Caja as its sanitizer, which preserves the legitimate behavior of the scripts. Here we see an active comment containing a script for animating this text and reversing direction when clicked on. No iframes.</a:t>
            </a:r>
          </a:p>
        </p:txBody>
      </p:sp>
      <p:sp>
        <p:nvSpPr>
          <p:cNvPr id="4" name="Slide Number Placeholder 3"/>
          <p:cNvSpPr>
            <a:spLocks noGrp="1"/>
          </p:cNvSpPr>
          <p:nvPr>
            <p:ph type="sldNum" sz="quarter" idx="10"/>
          </p:nvPr>
        </p:nvSpPr>
        <p:spPr/>
        <p:txBody>
          <a:bodyPr/>
          <a:lstStyle/>
          <a:p>
            <a:fld id="{495BE76B-1F52-D648-A417-E504E21426E1}"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13</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r>
              <a:rPr lang="en-US"/>
              <a:t>Ok, so what about distributed computing? First</a:t>
            </a:r>
            <a:r>
              <a:rPr lang="en-US" baseline="0"/>
              <a:t> of all, distributed systems are necessarily concurrent. There are many concurrency control models and languages. Each is frought with hazards.</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14</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a:t>To choose, we should remember that a correct program must maintain consistency without getting stuck. “Shared nothing” message passing languages help with consistency by making conventional memory races impossible. Non-blocking languages help us avoid getting stuck, since without blocking constructs, conventional deadlock is impossible. This brings us to the communicating event loop model, going back to Actors. Fortunately for our adoption goals, this is already the concurrency model of Ajax.</a:t>
            </a:r>
            <a:endParaRPr lang="en-US"/>
          </a:p>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15</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r>
              <a:rPr lang="en-US"/>
              <a:t>What Dr. SES adds to</a:t>
            </a:r>
            <a:r>
              <a:rPr lang="en-US" baseline="0"/>
              <a:t> this are remote references and eventual message sending. The first line of code here uses the conventional dot operator to express an “immediate call”, requesting bob to peform some action immediately. When bob returns, the result is assigned to the “good” variable.</a:t>
            </a:r>
          </a:p>
          <a:p>
            <a:endParaRPr lang="en-US" baseline="0"/>
          </a:p>
          <a:p>
            <a:r>
              <a:rPr lang="en-US" baseline="0"/>
              <a:t>In the second line of code, bob may be remote. bobP may be a remote reference to bob. We use crypto so that these remote references have distributed safety properties analogous to local memory safety. The bang operator is an enhanced dot, expressing eventual message send. It causes the same message to be sent asynchronously to bob, that is, queued up in the event loop where bob lives, to eventually be delivered to bob. The eventual send expression immediately returns a promise for what the result will be.</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16</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r>
              <a:rPr lang="en-US"/>
              <a:t>Using</a:t>
            </a:r>
            <a:r>
              <a:rPr lang="en-US" baseline="0"/>
              <a:t> these elements together, we can build a distributed cryptographic money-like system simply. Here’s a scenario in which Alice on one machine wants to pay Bob on another machine with money managed by a bank on a third machine. The code on the left is all Alice needs to say. The code on the right is all Bob needs to say. The money system they’re using ensures non-forgery, conservation of currency, no double spending, and more. Surely, the real complexity is hiding in the code of the bank.</a:t>
            </a: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17</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r>
              <a:rPr lang="en-US"/>
              <a:t>And this is the core of what the bank needs to say</a:t>
            </a:r>
            <a:r>
              <a:rPr lang="en-US" baseline="0"/>
              <a:t>. Although it brings about a distributed cryptographic money-like system, it nowhere mentions crypto concepts explicitly. This example was first coded in E, a from-scratch no compromise language built to support code such as this. Although we got back here through a tortuous path of strategic compromise, I’m proud to say the result compares quite favorably with E.</a:t>
            </a:r>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To make web programming better, by extending JavaScript into a decent distributed secure programming language. Let’s briefly recap the history of web programming. In</a:t>
            </a:r>
            <a:r>
              <a:rPr lang="en-US" baseline="0"/>
              <a:t> the beginning, web programs ran only on servers. Browser rendered passive html on pages or frames. When a user clicked on a link or form, the browser would send an HTTP get or post to the server. Servers often ran as event loops, processing each request to completion, and then returning a new html page for the browser to render.</a:t>
            </a:r>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24</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25</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26</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27</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28</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29</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The Ajax revolution was about safe mobile code as protocol. R</a:t>
            </a:r>
            <a:r>
              <a:rPr lang="en-US" baseline="0"/>
              <a:t>ather than just sending html to tell the browser what to render to the user, Servers now also send JavaScript to tell the browser how to interact with the user.  To deal with the security issues this raised, browsers instituted a bizarre security architecture, the Same Origin Policy, that restricted the JavaScript in each frame to only be able to talk to its server of origin.</a:t>
            </a:r>
          </a:p>
          <a:p>
            <a:endParaRPr lang="en-US" baseline="0"/>
          </a:p>
          <a:p>
            <a:r>
              <a:rPr lang="en-US" baseline="0"/>
              <a:t>Separately, servers found they could impersonate browsers to other serves, sending HTTP messages to compose web services.</a:t>
            </a:r>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30</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31</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32</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33</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34</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35</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36</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37</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39</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To fill in the remaining communication paths, programmers found various kludges. JSONP</a:t>
            </a:r>
            <a:r>
              <a:rPr lang="en-US" baseline="0"/>
              <a:t> in particular is another form of mobile code as protocol, also based on JavaScript, but with terrible security properties. The persistence of these kludges shows that there was a real need to be met.</a:t>
            </a:r>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40</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42</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43</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44</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45</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46</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47</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48</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49</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Upcoming web standards provide better engineered alternatives to these kludges. Although each seems like a different technology,</a:t>
            </a:r>
            <a:r>
              <a:rPr lang="en-US" baseline="0"/>
              <a:t> and each is presented by a different API, the net effect is a symmetric peer-to-peer world of objects in event loops sending asynchronous messages to be processed by objects in other event loops. By extending JavaScript into a distributed secure programming language, we can make the power of this system easily accessible while hiding the annoying differences in the underlying mechanisms.</a:t>
            </a:r>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50</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F6DC1C-3C33-EF47-9409-FE4AF27FE022}" type="slidenum">
              <a:rPr lang="en-US"/>
              <a:pPr/>
              <a:t>51</a:t>
            </a:fld>
            <a:endParaRPr 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52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a:t>Of course, we choose JavaScript in</a:t>
            </a:r>
            <a:r>
              <a:rPr lang="en-US" baseline="0"/>
              <a:t> order to benefit from the massive adoption JavaScript already enjoys. In order for our extended JavaScript to inherit these benefits, we need to understand the dynamics of programming language adoption and progress.</a:t>
            </a:r>
          </a:p>
          <a:p>
            <a:endParaRPr lang="en-US" baseline="0"/>
          </a:p>
          <a:p>
            <a:r>
              <a:rPr lang="en-US" baseline="0"/>
              <a:t>Here we see two kinds of programming language progress. One kind of progress is when programmers move to a new more powerful paradigm. The languages along the bottom of the diagram are the simple pure expressions of their paradigm. The last of these to gain massive adoption was C. Why did C++ succeed at attracting C programmers into objects when the more elegant and Smalltalk failed? C++’s message was “Oh, it’s just like C, but with objects too.” Production programmers are rationally risk averse. If the new objects didn’t work out, they could fall back on their old skills because none of their old tools were taken away.</a:t>
            </a:r>
          </a:p>
          <a:p>
            <a:endParaRPr lang="en-US" baseline="0"/>
          </a:p>
          <a:p>
            <a:r>
              <a:rPr lang="en-US" baseline="0"/>
              <a:t>Mixing paradigms this way invariably creates a mess, but at least it’s an adoptable mess. Which brings us to our second form of progress. Once the complexity burden of this mess became apparent, C++ programmers felt the need for relief. Java’s basic message was “Oh, it’s just like C++, but without all thr crap.” The crap of course being various elements in C, whose inclusion in C++ was the only reason they adopted it in the first place.</a:t>
            </a:r>
          </a:p>
          <a:p>
            <a:endParaRPr lang="en-US" baseline="0"/>
          </a:p>
        </p:txBody>
      </p:sp>
      <p:sp>
        <p:nvSpPr>
          <p:cNvPr id="4" name="Slide Number Placeholder 3"/>
          <p:cNvSpPr>
            <a:spLocks noGrp="1"/>
          </p:cNvSpPr>
          <p:nvPr>
            <p:ph type="sldNum" sz="quarter" idx="10"/>
          </p:nvPr>
        </p:nvSpPr>
        <p:spPr/>
        <p:txBody>
          <a:bodyPr/>
          <a:lstStyle/>
          <a:p>
            <a:fld id="{495BE76B-1F52-D648-A417-E504E21426E1}" type="slidenum">
              <a:rPr lang="en-US"/>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Although languages</a:t>
            </a:r>
            <a:r>
              <a:rPr lang="en-US" baseline="0"/>
              <a:t> like Smalltalk, Self, and Scheme did not themselves gain massive adoption, they nevertheless exert tremendous influence on the mainstream. By being simple, they made the virtues of objects clear enough, first, to attract C programmers into giving it a try, and second, for guiding those language designers who were seeking to find incremental adoptable improvements to the mainstream.</a:t>
            </a:r>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E</a:t>
            </a:r>
            <a:r>
              <a:rPr lang="en-US" baseline="0"/>
              <a:t> is my own experiment with a legacy unburdened language, inspired by Actors, for distributed secure programming. By analogy, in order for ideas from E to help improve web programming, we’re looking for a point about here. However, we can’t get there in one step and maintain adoption.</a:t>
            </a:r>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Instead, we started by adapting the local security insights of E to JavaScript</a:t>
            </a:r>
            <a:r>
              <a:rPr lang="en-US" baseline="0"/>
              <a:t> by building Caja. Caja is a contraction of “Capability JavaScript” and is also the Spanish word for Box or Vault. We took the lessons from Caja into the EcmaScript standards committee, helping to design EcmaScript 5. We’re currently applying those lesson again with ES5 as a base, building and helping to draft proposed Secure EcmaScript or SES.</a:t>
            </a:r>
            <a:endParaRPr lang="en-US"/>
          </a:p>
        </p:txBody>
      </p:sp>
      <p:sp>
        <p:nvSpPr>
          <p:cNvPr id="4" name="Slide Number Placeholder 3"/>
          <p:cNvSpPr>
            <a:spLocks noGrp="1"/>
          </p:cNvSpPr>
          <p:nvPr>
            <p:ph type="sldNum" sz="quarter" idx="10"/>
          </p:nvPr>
        </p:nvSpPr>
        <p:spPr/>
        <p:txBody>
          <a:bodyPr/>
          <a:lstStyle/>
          <a:p>
            <a:fld id="{495BE76B-1F52-D648-A417-E504E21426E1}" type="slidenum">
              <a:rPr lang="en-US"/>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pic>
        <p:nvPicPr>
          <p:cNvPr id="5123" name="Picture 3" descr="Google Balls - logo"/>
          <p:cNvPicPr>
            <a:picLocks noChangeAspect="1" noChangeArrowheads="1"/>
          </p:cNvPicPr>
          <p:nvPr/>
        </p:nvPicPr>
        <p:blipFill>
          <a:blip r:embed="rId2"/>
          <a:srcRect/>
          <a:stretch>
            <a:fillRect/>
          </a:stretch>
        </p:blipFill>
        <p:spPr bwMode="auto">
          <a:xfrm>
            <a:off x="7315200" y="6172200"/>
            <a:ext cx="1362075" cy="504825"/>
          </a:xfrm>
          <a:prstGeom prst="rect">
            <a:avLst/>
          </a:prstGeom>
          <a:noFill/>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a:xfrm>
            <a:off x="3124200" y="6248400"/>
            <a:ext cx="2895600" cy="457200"/>
          </a:xfrm>
          <a:prstGeom prst="rect">
            <a:avLst/>
          </a:prstGeom>
        </p:spPr>
        <p:txBody>
          <a:bodyPr/>
          <a:lstStyle>
            <a:lvl1pPr>
              <a:defRPr/>
            </a:lvl1pPr>
          </a:lstStyle>
          <a:p>
            <a:r>
              <a:rPr lang="en-US"/>
              <a:t>Google Confidential</a:t>
            </a:r>
          </a:p>
        </p:txBody>
      </p:sp>
      <p:sp>
        <p:nvSpPr>
          <p:cNvPr id="5" name="Slide Number Placeholder 4"/>
          <p:cNvSpPr>
            <a:spLocks noGrp="1"/>
          </p:cNvSpPr>
          <p:nvPr>
            <p:ph type="sldNum" sz="quarter" idx="11"/>
          </p:nvPr>
        </p:nvSpPr>
        <p:spPr/>
        <p:txBody>
          <a:bodyPr/>
          <a:lstStyle>
            <a:lvl1pPr>
              <a:defRPr/>
            </a:lvl1pPr>
          </a:lstStyle>
          <a:p>
            <a:fld id="{451A88E0-C6CE-274C-8A8D-84A52DEB606C}"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304800"/>
            <a:ext cx="2000250" cy="5715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304800"/>
            <a:ext cx="5848350" cy="5715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a:xfrm>
            <a:off x="3124200" y="6248400"/>
            <a:ext cx="2895600" cy="457200"/>
          </a:xfrm>
          <a:prstGeom prst="rect">
            <a:avLst/>
          </a:prstGeom>
        </p:spPr>
        <p:txBody>
          <a:bodyPr/>
          <a:lstStyle>
            <a:lvl1pPr>
              <a:defRPr/>
            </a:lvl1pPr>
          </a:lstStyle>
          <a:p>
            <a:r>
              <a:rPr lang="en-US"/>
              <a:t>Google Confidential</a:t>
            </a:r>
          </a:p>
        </p:txBody>
      </p:sp>
      <p:sp>
        <p:nvSpPr>
          <p:cNvPr id="5" name="Slide Number Placeholder 4"/>
          <p:cNvSpPr>
            <a:spLocks noGrp="1"/>
          </p:cNvSpPr>
          <p:nvPr>
            <p:ph type="sldNum" sz="quarter" idx="11"/>
          </p:nvPr>
        </p:nvSpPr>
        <p:spPr/>
        <p:txBody>
          <a:bodyPr/>
          <a:lstStyle>
            <a:lvl1pPr>
              <a:defRPr/>
            </a:lvl1pPr>
          </a:lstStyle>
          <a:p>
            <a:fld id="{A9A7E3B2-90C5-0646-92A2-B588936BE84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a:xfrm>
            <a:off x="3124200" y="6248400"/>
            <a:ext cx="2895600" cy="457200"/>
          </a:xfrm>
          <a:prstGeom prst="rect">
            <a:avLst/>
          </a:prstGeom>
        </p:spPr>
        <p:txBody>
          <a:bodyPr/>
          <a:lstStyle>
            <a:lvl1pPr>
              <a:defRPr/>
            </a:lvl1pPr>
          </a:lstStyle>
          <a:p>
            <a:r>
              <a:rPr lang="en-US"/>
              <a:t>Google Confidential</a:t>
            </a:r>
          </a:p>
        </p:txBody>
      </p:sp>
      <p:sp>
        <p:nvSpPr>
          <p:cNvPr id="5" name="Slide Number Placeholder 4"/>
          <p:cNvSpPr>
            <a:spLocks noGrp="1"/>
          </p:cNvSpPr>
          <p:nvPr>
            <p:ph type="sldNum" sz="quarter" idx="11"/>
          </p:nvPr>
        </p:nvSpPr>
        <p:spPr/>
        <p:txBody>
          <a:bodyPr/>
          <a:lstStyle>
            <a:lvl1pPr>
              <a:defRPr/>
            </a:lvl1pPr>
          </a:lstStyle>
          <a:p>
            <a:fld id="{135EC631-A06F-6640-9136-C8F3F055793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Footer Placeholder 3"/>
          <p:cNvSpPr>
            <a:spLocks noGrp="1"/>
          </p:cNvSpPr>
          <p:nvPr>
            <p:ph type="ftr" sz="quarter" idx="10"/>
          </p:nvPr>
        </p:nvSpPr>
        <p:spPr>
          <a:xfrm>
            <a:off x="3124200" y="6248400"/>
            <a:ext cx="2895600" cy="457200"/>
          </a:xfrm>
          <a:prstGeom prst="rect">
            <a:avLst/>
          </a:prstGeom>
        </p:spPr>
        <p:txBody>
          <a:bodyPr/>
          <a:lstStyle>
            <a:lvl1pPr>
              <a:defRPr/>
            </a:lvl1pPr>
          </a:lstStyle>
          <a:p>
            <a:r>
              <a:rPr lang="en-US"/>
              <a:t>Google Confidential</a:t>
            </a:r>
          </a:p>
        </p:txBody>
      </p:sp>
      <p:sp>
        <p:nvSpPr>
          <p:cNvPr id="5" name="Slide Number Placeholder 4"/>
          <p:cNvSpPr>
            <a:spLocks noGrp="1"/>
          </p:cNvSpPr>
          <p:nvPr>
            <p:ph type="sldNum" sz="quarter" idx="11"/>
          </p:nvPr>
        </p:nvSpPr>
        <p:spPr/>
        <p:txBody>
          <a:bodyPr/>
          <a:lstStyle>
            <a:lvl1pPr>
              <a:defRPr/>
            </a:lvl1pPr>
          </a:lstStyle>
          <a:p>
            <a:fld id="{31C9F8AA-0E6C-3E4F-B0C2-09E50C65FABC}"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006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a:xfrm>
            <a:off x="3124200" y="6248400"/>
            <a:ext cx="2895600" cy="457200"/>
          </a:xfrm>
          <a:prstGeom prst="rect">
            <a:avLst/>
          </a:prstGeom>
        </p:spPr>
        <p:txBody>
          <a:bodyPr/>
          <a:lstStyle>
            <a:lvl1pPr>
              <a:defRPr/>
            </a:lvl1pPr>
          </a:lstStyle>
          <a:p>
            <a:r>
              <a:rPr lang="en-US"/>
              <a:t>Google Confidential</a:t>
            </a:r>
          </a:p>
        </p:txBody>
      </p:sp>
      <p:sp>
        <p:nvSpPr>
          <p:cNvPr id="6" name="Slide Number Placeholder 5"/>
          <p:cNvSpPr>
            <a:spLocks noGrp="1"/>
          </p:cNvSpPr>
          <p:nvPr>
            <p:ph type="sldNum" sz="quarter" idx="11"/>
          </p:nvPr>
        </p:nvSpPr>
        <p:spPr/>
        <p:txBody>
          <a:bodyPr/>
          <a:lstStyle>
            <a:lvl1pPr>
              <a:defRPr/>
            </a:lvl1pPr>
          </a:lstStyle>
          <a:p>
            <a:fld id="{04AC2DDA-D04C-B449-AF90-A558876DAD0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a:xfrm>
            <a:off x="3124200" y="6248400"/>
            <a:ext cx="2895600" cy="457200"/>
          </a:xfrm>
          <a:prstGeom prst="rect">
            <a:avLst/>
          </a:prstGeom>
        </p:spPr>
        <p:txBody>
          <a:bodyPr/>
          <a:lstStyle>
            <a:lvl1pPr>
              <a:defRPr/>
            </a:lvl1pPr>
          </a:lstStyle>
          <a:p>
            <a:r>
              <a:rPr lang="en-US"/>
              <a:t>Google Confidential</a:t>
            </a:r>
          </a:p>
        </p:txBody>
      </p:sp>
      <p:sp>
        <p:nvSpPr>
          <p:cNvPr id="8" name="Slide Number Placeholder 7"/>
          <p:cNvSpPr>
            <a:spLocks noGrp="1"/>
          </p:cNvSpPr>
          <p:nvPr>
            <p:ph type="sldNum" sz="quarter" idx="11"/>
          </p:nvPr>
        </p:nvSpPr>
        <p:spPr/>
        <p:txBody>
          <a:bodyPr/>
          <a:lstStyle>
            <a:lvl1pPr>
              <a:defRPr/>
            </a:lvl1pPr>
          </a:lstStyle>
          <a:p>
            <a:fld id="{B4ABE501-E248-3B46-BB26-EFFCDD8BFC0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a:xfrm>
            <a:off x="3124200" y="6248400"/>
            <a:ext cx="2895600" cy="457200"/>
          </a:xfrm>
          <a:prstGeom prst="rect">
            <a:avLst/>
          </a:prstGeom>
        </p:spPr>
        <p:txBody>
          <a:bodyPr/>
          <a:lstStyle>
            <a:lvl1pPr>
              <a:defRPr/>
            </a:lvl1pPr>
          </a:lstStyle>
          <a:p>
            <a:r>
              <a:rPr lang="en-US"/>
              <a:t>Google Confidential</a:t>
            </a:r>
          </a:p>
        </p:txBody>
      </p:sp>
      <p:sp>
        <p:nvSpPr>
          <p:cNvPr id="4" name="Slide Number Placeholder 3"/>
          <p:cNvSpPr>
            <a:spLocks noGrp="1"/>
          </p:cNvSpPr>
          <p:nvPr>
            <p:ph type="sldNum" sz="quarter" idx="11"/>
          </p:nvPr>
        </p:nvSpPr>
        <p:spPr/>
        <p:txBody>
          <a:bodyPr/>
          <a:lstStyle>
            <a:lvl1pPr>
              <a:defRPr/>
            </a:lvl1pPr>
          </a:lstStyle>
          <a:p>
            <a:fld id="{C2C5BEE3-B8EB-5D4E-967E-5E8CF0D30D60}"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xfrm>
            <a:off x="3124200" y="6248400"/>
            <a:ext cx="2895600" cy="457200"/>
          </a:xfrm>
          <a:prstGeom prst="rect">
            <a:avLst/>
          </a:prstGeom>
        </p:spPr>
        <p:txBody>
          <a:bodyPr/>
          <a:lstStyle>
            <a:lvl1pPr>
              <a:defRPr/>
            </a:lvl1pPr>
          </a:lstStyle>
          <a:p>
            <a:r>
              <a:rPr lang="en-US"/>
              <a:t>Google Confidential</a:t>
            </a:r>
          </a:p>
        </p:txBody>
      </p:sp>
      <p:sp>
        <p:nvSpPr>
          <p:cNvPr id="3" name="Slide Number Placeholder 2"/>
          <p:cNvSpPr>
            <a:spLocks noGrp="1"/>
          </p:cNvSpPr>
          <p:nvPr>
            <p:ph type="sldNum" sz="quarter" idx="11"/>
          </p:nvPr>
        </p:nvSpPr>
        <p:spPr/>
        <p:txBody>
          <a:bodyPr/>
          <a:lstStyle>
            <a:lvl1pPr>
              <a:defRPr/>
            </a:lvl1pPr>
          </a:lstStyle>
          <a:p>
            <a:fld id="{4E284972-EA26-BE40-943D-8E88183F2A8C}"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a:xfrm>
            <a:off x="3124200" y="6248400"/>
            <a:ext cx="2895600" cy="457200"/>
          </a:xfrm>
          <a:prstGeom prst="rect">
            <a:avLst/>
          </a:prstGeom>
        </p:spPr>
        <p:txBody>
          <a:bodyPr/>
          <a:lstStyle>
            <a:lvl1pPr>
              <a:defRPr/>
            </a:lvl1pPr>
          </a:lstStyle>
          <a:p>
            <a:r>
              <a:rPr lang="en-US"/>
              <a:t>Google Confidential</a:t>
            </a:r>
          </a:p>
        </p:txBody>
      </p:sp>
      <p:sp>
        <p:nvSpPr>
          <p:cNvPr id="6" name="Slide Number Placeholder 5"/>
          <p:cNvSpPr>
            <a:spLocks noGrp="1"/>
          </p:cNvSpPr>
          <p:nvPr>
            <p:ph type="sldNum" sz="quarter" idx="11"/>
          </p:nvPr>
        </p:nvSpPr>
        <p:spPr/>
        <p:txBody>
          <a:bodyPr/>
          <a:lstStyle>
            <a:lvl1pPr>
              <a:defRPr/>
            </a:lvl1pPr>
          </a:lstStyle>
          <a:p>
            <a:fld id="{63962807-1E74-BF4A-9880-121C5A048DE3}"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Footer Placeholder 4"/>
          <p:cNvSpPr>
            <a:spLocks noGrp="1"/>
          </p:cNvSpPr>
          <p:nvPr>
            <p:ph type="ftr" sz="quarter" idx="10"/>
          </p:nvPr>
        </p:nvSpPr>
        <p:spPr>
          <a:xfrm>
            <a:off x="3124200" y="6248400"/>
            <a:ext cx="2895600" cy="457200"/>
          </a:xfrm>
          <a:prstGeom prst="rect">
            <a:avLst/>
          </a:prstGeom>
        </p:spPr>
        <p:txBody>
          <a:bodyPr/>
          <a:lstStyle>
            <a:lvl1pPr>
              <a:defRPr/>
            </a:lvl1pPr>
          </a:lstStyle>
          <a:p>
            <a:r>
              <a:rPr lang="en-US"/>
              <a:t>Google Confidential</a:t>
            </a:r>
          </a:p>
        </p:txBody>
      </p:sp>
      <p:sp>
        <p:nvSpPr>
          <p:cNvPr id="6" name="Slide Number Placeholder 5"/>
          <p:cNvSpPr>
            <a:spLocks noGrp="1"/>
          </p:cNvSpPr>
          <p:nvPr>
            <p:ph type="sldNum" sz="quarter" idx="11"/>
          </p:nvPr>
        </p:nvSpPr>
        <p:spPr/>
        <p:txBody>
          <a:bodyPr/>
          <a:lstStyle>
            <a:lvl1pPr>
              <a:defRPr/>
            </a:lvl1pPr>
          </a:lstStyle>
          <a:p>
            <a:fld id="{B6B790FE-6E8D-724C-93C3-19E7BFEE031C}"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8" Type="http://schemas.openxmlformats.org/officeDocument/2006/relationships/slideLayout" Target="../slideLayouts/slideLayout8.xml"/><Relationship Id="rId13" Type="http://schemas.openxmlformats.org/officeDocument/2006/relationships/image" Target="../media/image1.png"/><Relationship Id="rId10" Type="http://schemas.openxmlformats.org/officeDocument/2006/relationships/slideLayout" Target="../slideLayouts/slideLayout10.xml"/><Relationship Id="rId5" Type="http://schemas.openxmlformats.org/officeDocument/2006/relationships/slideLayout" Target="../slideLayouts/slideLayout5.xml"/><Relationship Id="rId12" Type="http://schemas.openxmlformats.org/officeDocument/2006/relationships/theme" Target="../theme/theme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304800"/>
            <a:ext cx="7772400"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4099" name="Rectangle 3" descr="Rectangle: Click to edit Master text styles&#10;Second level&#10;Third level&#10;Fourth level&#10;Fifth level"/>
          <p:cNvSpPr>
            <a:spLocks noGrp="1" noChangeArrowheads="1"/>
          </p:cNvSpPr>
          <p:nvPr>
            <p:ph type="body" idx="1"/>
          </p:nvPr>
        </p:nvSpPr>
        <p:spPr bwMode="auto">
          <a:xfrm>
            <a:off x="838200" y="19050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p:txBody>
      </p:sp>
      <p:sp>
        <p:nvSpPr>
          <p:cNvPr id="4101" name="Rectangle 5"/>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fld id="{D6894340-263F-9D4B-B8D5-D1888E5D77AE}" type="slidenum">
              <a:rPr lang="en-US"/>
              <a:pPr/>
              <a:t>‹#›</a:t>
            </a:fld>
            <a:endParaRPr lang="en-US"/>
          </a:p>
        </p:txBody>
      </p:sp>
      <p:pic>
        <p:nvPicPr>
          <p:cNvPr id="4103" name="Picture 7" descr="Google Balls - logo"/>
          <p:cNvPicPr>
            <a:picLocks noChangeAspect="1" noChangeArrowheads="1"/>
          </p:cNvPicPr>
          <p:nvPr/>
        </p:nvPicPr>
        <p:blipFill>
          <a:blip r:embed="rId13"/>
          <a:srcRect/>
          <a:stretch>
            <a:fillRect/>
          </a:stretch>
        </p:blipFill>
        <p:spPr bwMode="auto">
          <a:xfrm>
            <a:off x="7467600" y="6096000"/>
            <a:ext cx="1362075" cy="504825"/>
          </a:xfrm>
          <a:prstGeom prst="rect">
            <a:avLst/>
          </a:prstGeom>
          <a:noFill/>
        </p:spPr>
      </p:pic>
      <p:sp>
        <p:nvSpPr>
          <p:cNvPr id="4104" name="Line 8"/>
          <p:cNvSpPr>
            <a:spLocks noChangeShapeType="1"/>
          </p:cNvSpPr>
          <p:nvPr/>
        </p:nvSpPr>
        <p:spPr bwMode="auto">
          <a:xfrm>
            <a:off x="609600" y="1676400"/>
            <a:ext cx="8001000" cy="0"/>
          </a:xfrm>
          <a:prstGeom prst="line">
            <a:avLst/>
          </a:prstGeom>
          <a:noFill/>
          <a:ln w="38100">
            <a:solidFill>
              <a:srgbClr val="FF3300"/>
            </a:solidFill>
            <a:round/>
            <a:headEnd/>
            <a:tailEnd/>
          </a:ln>
          <a:effectLst/>
        </p:spPr>
        <p:txBody>
          <a:bodyPr wrap="none">
            <a:prstTxWarp prst="textNoShape">
              <a:avLst/>
            </a:prstTxWarp>
          </a:bodyPr>
          <a:lstStyle/>
          <a:p>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sldNum="0" hdr="0" ftr="0" dt="0"/>
  <p:txStyles>
    <p:titleStyle>
      <a:lvl1pPr algn="l" rtl="0" fontAlgn="base">
        <a:spcBef>
          <a:spcPct val="0"/>
        </a:spcBef>
        <a:spcAft>
          <a:spcPct val="0"/>
        </a:spcAft>
        <a:defRPr sz="3600">
          <a:solidFill>
            <a:schemeClr val="tx2"/>
          </a:solidFill>
          <a:latin typeface="+mj-lt"/>
          <a:ea typeface="+mj-ea"/>
          <a:cs typeface="+mj-cs"/>
        </a:defRPr>
      </a:lvl1pPr>
      <a:lvl2pPr algn="l" rtl="0" fontAlgn="base">
        <a:spcBef>
          <a:spcPct val="0"/>
        </a:spcBef>
        <a:spcAft>
          <a:spcPct val="0"/>
        </a:spcAft>
        <a:defRPr sz="3600">
          <a:solidFill>
            <a:schemeClr val="tx2"/>
          </a:solidFill>
          <a:latin typeface="Tahoma" charset="0"/>
        </a:defRPr>
      </a:lvl2pPr>
      <a:lvl3pPr algn="l" rtl="0" fontAlgn="base">
        <a:spcBef>
          <a:spcPct val="0"/>
        </a:spcBef>
        <a:spcAft>
          <a:spcPct val="0"/>
        </a:spcAft>
        <a:defRPr sz="3600">
          <a:solidFill>
            <a:schemeClr val="tx2"/>
          </a:solidFill>
          <a:latin typeface="Tahoma" charset="0"/>
        </a:defRPr>
      </a:lvl3pPr>
      <a:lvl4pPr algn="l" rtl="0" fontAlgn="base">
        <a:spcBef>
          <a:spcPct val="0"/>
        </a:spcBef>
        <a:spcAft>
          <a:spcPct val="0"/>
        </a:spcAft>
        <a:defRPr sz="3600">
          <a:solidFill>
            <a:schemeClr val="tx2"/>
          </a:solidFill>
          <a:latin typeface="Tahoma" charset="0"/>
        </a:defRPr>
      </a:lvl4pPr>
      <a:lvl5pPr algn="l" rtl="0" fontAlgn="base">
        <a:spcBef>
          <a:spcPct val="0"/>
        </a:spcBef>
        <a:spcAft>
          <a:spcPct val="0"/>
        </a:spcAft>
        <a:defRPr sz="3600">
          <a:solidFill>
            <a:schemeClr val="tx2"/>
          </a:solidFill>
          <a:latin typeface="Tahoma" charset="0"/>
        </a:defRPr>
      </a:lvl5pPr>
      <a:lvl6pPr marL="457200" algn="l" rtl="0" fontAlgn="base">
        <a:spcBef>
          <a:spcPct val="0"/>
        </a:spcBef>
        <a:spcAft>
          <a:spcPct val="0"/>
        </a:spcAft>
        <a:defRPr sz="3600">
          <a:solidFill>
            <a:schemeClr val="tx2"/>
          </a:solidFill>
          <a:latin typeface="Tahoma" charset="0"/>
        </a:defRPr>
      </a:lvl6pPr>
      <a:lvl7pPr marL="914400" algn="l" rtl="0" fontAlgn="base">
        <a:spcBef>
          <a:spcPct val="0"/>
        </a:spcBef>
        <a:spcAft>
          <a:spcPct val="0"/>
        </a:spcAft>
        <a:defRPr sz="3600">
          <a:solidFill>
            <a:schemeClr val="tx2"/>
          </a:solidFill>
          <a:latin typeface="Tahoma" charset="0"/>
        </a:defRPr>
      </a:lvl7pPr>
      <a:lvl8pPr marL="1371600" algn="l" rtl="0" fontAlgn="base">
        <a:spcBef>
          <a:spcPct val="0"/>
        </a:spcBef>
        <a:spcAft>
          <a:spcPct val="0"/>
        </a:spcAft>
        <a:defRPr sz="3600">
          <a:solidFill>
            <a:schemeClr val="tx2"/>
          </a:solidFill>
          <a:latin typeface="Tahoma" charset="0"/>
        </a:defRPr>
      </a:lvl8pPr>
      <a:lvl9pPr marL="1828800" algn="l" rtl="0" fontAlgn="base">
        <a:spcBef>
          <a:spcPct val="0"/>
        </a:spcBef>
        <a:spcAft>
          <a:spcPct val="0"/>
        </a:spcAft>
        <a:defRPr sz="3600">
          <a:solidFill>
            <a:schemeClr val="tx2"/>
          </a:solidFill>
          <a:latin typeface="Tahoma" charset="0"/>
        </a:defRPr>
      </a:lvl9pPr>
    </p:titleStyle>
    <p:bodyStyle>
      <a:lvl1pPr marL="342900" indent="-342900" algn="l" rtl="0" fontAlgn="base">
        <a:spcBef>
          <a:spcPct val="20000"/>
        </a:spcBef>
        <a:spcAft>
          <a:spcPct val="0"/>
        </a:spcAft>
        <a:buClr>
          <a:schemeClr val="hlink"/>
        </a:buClr>
        <a:buFontTx/>
        <a:buNone/>
        <a:defRPr sz="2800">
          <a:solidFill>
            <a:schemeClr val="tx1"/>
          </a:solidFill>
          <a:latin typeface="+mn-lt"/>
          <a:ea typeface="+mn-ea"/>
          <a:cs typeface="+mn-cs"/>
        </a:defRPr>
      </a:lvl1pPr>
      <a:lvl2pPr marL="742950" indent="-285750" algn="l" rtl="0" fontAlgn="base">
        <a:spcBef>
          <a:spcPct val="20000"/>
        </a:spcBef>
        <a:spcAft>
          <a:spcPct val="0"/>
        </a:spcAft>
        <a:buClr>
          <a:schemeClr val="tx1"/>
        </a:buClr>
        <a:buFontTx/>
        <a:buNone/>
        <a:defRPr sz="2400">
          <a:solidFill>
            <a:schemeClr val="tx1"/>
          </a:solidFill>
          <a:latin typeface="+mn-lt"/>
          <a:ea typeface="ＭＳ Ｐゴシック" charset="-128"/>
        </a:defRPr>
      </a:lvl2pPr>
      <a:lvl3pPr marL="1143000" indent="-228600" algn="l" rtl="0" fontAlgn="base">
        <a:spcBef>
          <a:spcPct val="20000"/>
        </a:spcBef>
        <a:spcAft>
          <a:spcPct val="0"/>
        </a:spcAft>
        <a:buClr>
          <a:schemeClr val="hlink"/>
        </a:buClr>
        <a:buFontTx/>
        <a:buNone/>
        <a:defRPr sz="2000">
          <a:solidFill>
            <a:schemeClr val="tx1"/>
          </a:solidFill>
          <a:latin typeface="+mn-lt"/>
          <a:ea typeface="ＭＳ Ｐゴシック" charset="-128"/>
        </a:defRPr>
      </a:lvl3pPr>
      <a:lvl4pPr marL="1600200" indent="-228600" algn="l" rtl="0" fontAlgn="base">
        <a:spcBef>
          <a:spcPct val="20000"/>
        </a:spcBef>
        <a:spcAft>
          <a:spcPct val="0"/>
        </a:spcAft>
        <a:buClr>
          <a:schemeClr val="tx1"/>
        </a:buClr>
        <a:buFont typeface="Wingdings" charset="2"/>
        <a:buChar char="§"/>
        <a:defRPr sz="2000">
          <a:solidFill>
            <a:schemeClr val="tx1"/>
          </a:solidFill>
          <a:latin typeface="+mn-lt"/>
          <a:ea typeface="ＭＳ Ｐゴシック" charset="-128"/>
        </a:defRPr>
      </a:lvl4pPr>
      <a:lvl5pPr marL="2057400" indent="-228600" algn="l" rtl="0" fontAlgn="base">
        <a:spcBef>
          <a:spcPct val="20000"/>
        </a:spcBef>
        <a:spcAft>
          <a:spcPct val="0"/>
        </a:spcAft>
        <a:buClr>
          <a:schemeClr val="hlink"/>
        </a:buClr>
        <a:buFont typeface="Wingdings" charset="2"/>
        <a:buChar char="§"/>
        <a:defRPr sz="2000">
          <a:solidFill>
            <a:schemeClr val="tx1"/>
          </a:solidFill>
          <a:latin typeface="+mn-lt"/>
          <a:ea typeface="ＭＳ Ｐゴシック" charset="-128"/>
        </a:defRPr>
      </a:lvl5pPr>
      <a:lvl6pPr marL="2514600" indent="-228600" algn="l" rtl="0" fontAlgn="base">
        <a:spcBef>
          <a:spcPct val="20000"/>
        </a:spcBef>
        <a:spcAft>
          <a:spcPct val="0"/>
        </a:spcAft>
        <a:buClr>
          <a:schemeClr val="hlink"/>
        </a:buClr>
        <a:buFont typeface="Wingdings" charset="2"/>
        <a:buChar char="§"/>
        <a:defRPr sz="2000">
          <a:solidFill>
            <a:schemeClr val="tx1"/>
          </a:solidFill>
          <a:latin typeface="+mn-lt"/>
          <a:ea typeface="ＭＳ Ｐゴシック" charset="-128"/>
        </a:defRPr>
      </a:lvl6pPr>
      <a:lvl7pPr marL="2971800" indent="-228600" algn="l" rtl="0" fontAlgn="base">
        <a:spcBef>
          <a:spcPct val="20000"/>
        </a:spcBef>
        <a:spcAft>
          <a:spcPct val="0"/>
        </a:spcAft>
        <a:buClr>
          <a:schemeClr val="hlink"/>
        </a:buClr>
        <a:buFont typeface="Wingdings" charset="2"/>
        <a:buChar char="§"/>
        <a:defRPr sz="2000">
          <a:solidFill>
            <a:schemeClr val="tx1"/>
          </a:solidFill>
          <a:latin typeface="+mn-lt"/>
          <a:ea typeface="ＭＳ Ｐゴシック" charset="-128"/>
        </a:defRPr>
      </a:lvl7pPr>
      <a:lvl8pPr marL="3429000" indent="-228600" algn="l" rtl="0" fontAlgn="base">
        <a:spcBef>
          <a:spcPct val="20000"/>
        </a:spcBef>
        <a:spcAft>
          <a:spcPct val="0"/>
        </a:spcAft>
        <a:buClr>
          <a:schemeClr val="hlink"/>
        </a:buClr>
        <a:buFont typeface="Wingdings" charset="2"/>
        <a:buChar char="§"/>
        <a:defRPr sz="2000">
          <a:solidFill>
            <a:schemeClr val="tx1"/>
          </a:solidFill>
          <a:latin typeface="+mn-lt"/>
          <a:ea typeface="ＭＳ Ｐゴシック" charset="-128"/>
        </a:defRPr>
      </a:lvl8pPr>
      <a:lvl9pPr marL="3886200" indent="-228600" algn="l" rtl="0" fontAlgn="base">
        <a:spcBef>
          <a:spcPct val="20000"/>
        </a:spcBef>
        <a:spcAft>
          <a:spcPct val="0"/>
        </a:spcAft>
        <a:buClr>
          <a:schemeClr val="hlink"/>
        </a:buClr>
        <a:buFont typeface="Wingdings" charset="2"/>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 Id="rId5"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png"/><Relationship Id="rId5" Type="http://schemas.openxmlformats.org/officeDocument/2006/relationships/image" Target="../media/image5.png"/></Relationships>
</file>

<file path=ppt/slides/_rels/slide25.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png"/><Relationship Id="rId5" Type="http://schemas.openxmlformats.org/officeDocument/2006/relationships/image" Target="../media/image5.png"/></Relationships>
</file>

<file path=ppt/slides/_rels/slide26.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png"/><Relationship Id="rId5" Type="http://schemas.openxmlformats.org/officeDocument/2006/relationships/image" Target="../media/image5.png"/></Relationships>
</file>

<file path=ppt/slides/_rels/slide27.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png"/><Relationship Id="rId5" Type="http://schemas.openxmlformats.org/officeDocument/2006/relationships/image" Target="../media/image5.png"/></Relationships>
</file>

<file path=ppt/slides/_rels/slide28.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png"/><Relationship Id="rId5" Type="http://schemas.openxmlformats.org/officeDocument/2006/relationships/image" Target="../media/image5.png"/></Relationships>
</file>

<file path=ppt/slides/_rels/slide29.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png"/><Relationship Id="rId5"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png"/><Relationship Id="rId5" Type="http://schemas.openxmlformats.org/officeDocument/2006/relationships/image" Target="../media/image5.png"/></Relationships>
</file>

<file path=ppt/slides/_rels/slide31.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png"/><Relationship Id="rId5" Type="http://schemas.openxmlformats.org/officeDocument/2006/relationships/image" Target="../media/image5.png"/></Relationships>
</file>

<file path=ppt/slides/_rels/slide32.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png"/><Relationship Id="rId5" Type="http://schemas.openxmlformats.org/officeDocument/2006/relationships/image" Target="../media/image5.png"/></Relationships>
</file>

<file path=ppt/slides/_rels/slide33.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png"/><Relationship Id="rId5" Type="http://schemas.openxmlformats.org/officeDocument/2006/relationships/image" Target="../media/image5.png"/></Relationships>
</file>

<file path=ppt/slides/_rels/slide34.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png"/><Relationship Id="rId5" Type="http://schemas.openxmlformats.org/officeDocument/2006/relationships/image" Target="../media/image5.png"/></Relationships>
</file>

<file path=ppt/slides/_rels/slide35.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png"/><Relationship Id="rId5" Type="http://schemas.openxmlformats.org/officeDocument/2006/relationships/image" Target="../media/image5.png"/></Relationships>
</file>

<file path=ppt/slides/_rels/slide36.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3.png"/><Relationship Id="rId5" Type="http://schemas.openxmlformats.org/officeDocument/2006/relationships/image" Target="../media/image5.png"/></Relationships>
</file>

<file path=ppt/slides/_rels/slide37.xml.rels><?xml version="1.0" encoding="UTF-8" standalone="yes"?>
<Relationships xmlns="http://schemas.openxmlformats.org/package/2006/relationships"><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png"/><Relationship Id="rId5" Type="http://schemas.openxmlformats.org/officeDocument/2006/relationships/image" Target="../media/image5.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3"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3" name="Rectangle 5"/>
          <p:cNvSpPr>
            <a:spLocks noGrp="1" noChangeArrowheads="1"/>
          </p:cNvSpPr>
          <p:nvPr>
            <p:ph type="ctrTitle"/>
          </p:nvPr>
        </p:nvSpPr>
        <p:spPr bwMode="auto">
          <a:xfrm>
            <a:off x="0" y="1600200"/>
            <a:ext cx="9144000" cy="1470025"/>
          </a:xfrm>
          <a:prstGeom prst="rect">
            <a:avLst/>
          </a:prstGeom>
          <a:noFill/>
          <a:ln>
            <a:miter lim="800000"/>
            <a:headEnd/>
            <a:tailEnd/>
          </a:ln>
        </p:spPr>
        <p:txBody>
          <a:bodyPr>
            <a:prstTxWarp prst="textNoShape">
              <a:avLst/>
            </a:prstTxWarp>
          </a:bodyPr>
          <a:lstStyle/>
          <a:p>
            <a:pPr algn="ctr"/>
            <a:r>
              <a:rPr lang="en-US" sz="4000"/>
              <a:t>Why is E Merging with JavaScript?</a:t>
            </a:r>
            <a:br>
              <a:rPr lang="en-US" sz="4000"/>
            </a:br>
            <a:r>
              <a:rPr lang="en-US" sz="2800"/>
              <a:t>Adventures in Strategic Compromise</a:t>
            </a:r>
          </a:p>
        </p:txBody>
      </p:sp>
      <p:sp>
        <p:nvSpPr>
          <p:cNvPr id="2054" name="Rectangle 6"/>
          <p:cNvSpPr>
            <a:spLocks noGrp="1" noChangeArrowheads="1"/>
          </p:cNvSpPr>
          <p:nvPr>
            <p:ph type="subTitle" idx="1"/>
          </p:nvPr>
        </p:nvSpPr>
        <p:spPr bwMode="auto">
          <a:xfrm>
            <a:off x="1371600" y="4114800"/>
            <a:ext cx="6400800" cy="1752600"/>
          </a:xfrm>
          <a:prstGeom prst="rect">
            <a:avLst/>
          </a:prstGeom>
          <a:noFill/>
          <a:ln>
            <a:miter lim="800000"/>
            <a:headEnd/>
            <a:tailEnd/>
          </a:ln>
        </p:spPr>
        <p:txBody>
          <a:bodyPr>
            <a:prstTxWarp prst="textNoShape">
              <a:avLst/>
            </a:prstTxWarp>
          </a:bodyPr>
          <a:lstStyle/>
          <a:p>
            <a:pPr marL="0" indent="0" algn="ctr">
              <a:buFont typeface="Wingdings" charset="2"/>
              <a:buNone/>
            </a:pPr>
            <a:r>
              <a:rPr lang="en-US"/>
              <a:t>Mark S. Miller and the Cajadores</a:t>
            </a:r>
          </a:p>
          <a:p>
            <a:pPr marL="0" indent="0" algn="ctr">
              <a:buFont typeface="Wingdings" charset="2"/>
              <a:buNone/>
            </a:pPr>
            <a:r>
              <a:rPr lang="en-US"/>
              <a:t>Emerging Languages, 2010</a:t>
            </a:r>
          </a:p>
        </p:txBody>
      </p:sp>
      <p:pic>
        <p:nvPicPr>
          <p:cNvPr id="4" name="Picture 3" descr="caja-logo.png"/>
          <p:cNvPicPr>
            <a:picLocks noChangeAspect="1"/>
          </p:cNvPicPr>
          <p:nvPr/>
        </p:nvPicPr>
        <p:blipFill>
          <a:blip r:embed="rId3"/>
          <a:stretch>
            <a:fillRect/>
          </a:stretch>
        </p:blipFill>
        <p:spPr>
          <a:xfrm>
            <a:off x="1219200" y="6019800"/>
            <a:ext cx="584200" cy="6985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Tomorrow?</a:t>
            </a:r>
          </a:p>
        </p:txBody>
      </p:sp>
      <p:cxnSp>
        <p:nvCxnSpPr>
          <p:cNvPr id="5" name="Straight Connector 4"/>
          <p:cNvCxnSpPr/>
          <p:nvPr/>
        </p:nvCxnSpPr>
        <p:spPr bwMode="auto">
          <a:xfrm rot="5400000">
            <a:off x="-1447800" y="3962400"/>
            <a:ext cx="4114800" cy="1588"/>
          </a:xfrm>
          <a:prstGeom prst="line">
            <a:avLst/>
          </a:prstGeom>
          <a:solidFill>
            <a:schemeClr val="accent1"/>
          </a:solidFill>
          <a:ln w="9525" cap="flat" cmpd="sng" algn="ctr">
            <a:solidFill>
              <a:schemeClr val="tx1"/>
            </a:solidFill>
            <a:prstDash val="solid"/>
            <a:round/>
            <a:headEnd type="stealth" w="lg" len="lg"/>
            <a:tailEnd type="none" w="med" len="med"/>
          </a:ln>
          <a:effectLst/>
        </p:spPr>
      </p:cxnSp>
      <p:cxnSp>
        <p:nvCxnSpPr>
          <p:cNvPr id="7" name="Straight Connector 6"/>
          <p:cNvCxnSpPr/>
          <p:nvPr/>
        </p:nvCxnSpPr>
        <p:spPr bwMode="auto">
          <a:xfrm>
            <a:off x="609600" y="6019800"/>
            <a:ext cx="8305800" cy="1588"/>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8" name="TextBox 7"/>
          <p:cNvSpPr txBox="1"/>
          <p:nvPr/>
        </p:nvSpPr>
        <p:spPr>
          <a:xfrm rot="5400000">
            <a:off x="-267641" y="2481187"/>
            <a:ext cx="1301746" cy="369332"/>
          </a:xfrm>
          <a:prstGeom prst="rect">
            <a:avLst/>
          </a:prstGeom>
          <a:noFill/>
        </p:spPr>
        <p:txBody>
          <a:bodyPr wrap="none" rtlCol="0">
            <a:spAutoFit/>
          </a:bodyPr>
          <a:lstStyle/>
          <a:p>
            <a:r>
              <a:rPr lang="en-US" sz="1800"/>
              <a:t>Complexity</a:t>
            </a:r>
          </a:p>
        </p:txBody>
      </p:sp>
      <p:sp>
        <p:nvSpPr>
          <p:cNvPr id="10" name="Rectangle 9"/>
          <p:cNvSpPr/>
          <p:nvPr/>
        </p:nvSpPr>
        <p:spPr bwMode="auto">
          <a:xfrm>
            <a:off x="6934200" y="6096000"/>
            <a:ext cx="1828800" cy="6096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ahoma" charset="0"/>
            </a:endParaRPr>
          </a:p>
        </p:txBody>
      </p:sp>
      <p:cxnSp>
        <p:nvCxnSpPr>
          <p:cNvPr id="12" name="Straight Connector 11"/>
          <p:cNvCxnSpPr/>
          <p:nvPr/>
        </p:nvCxnSpPr>
        <p:spPr bwMode="auto">
          <a:xfrm rot="5400000" flipH="1" flipV="1">
            <a:off x="-418306" y="4229100"/>
            <a:ext cx="44958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3" name="TextBox 12"/>
          <p:cNvSpPr txBox="1"/>
          <p:nvPr/>
        </p:nvSpPr>
        <p:spPr>
          <a:xfrm>
            <a:off x="609600" y="6019800"/>
            <a:ext cx="1184940" cy="646331"/>
          </a:xfrm>
          <a:prstGeom prst="rect">
            <a:avLst/>
          </a:prstGeom>
          <a:noFill/>
        </p:spPr>
        <p:txBody>
          <a:bodyPr wrap="none" rtlCol="0">
            <a:spAutoFit/>
          </a:bodyPr>
          <a:lstStyle/>
          <a:p>
            <a:pPr algn="ctr"/>
            <a:r>
              <a:rPr lang="en-US" sz="1800"/>
              <a:t>function,</a:t>
            </a:r>
          </a:p>
          <a:p>
            <a:pPr algn="ctr"/>
            <a:r>
              <a:rPr lang="en-US" sz="1800"/>
              <a:t>struct,*,&amp;</a:t>
            </a:r>
          </a:p>
        </p:txBody>
      </p:sp>
      <p:sp>
        <p:nvSpPr>
          <p:cNvPr id="14" name="TextBox 13"/>
          <p:cNvSpPr txBox="1"/>
          <p:nvPr/>
        </p:nvSpPr>
        <p:spPr>
          <a:xfrm>
            <a:off x="2122949" y="6019800"/>
            <a:ext cx="1077451" cy="646331"/>
          </a:xfrm>
          <a:prstGeom prst="rect">
            <a:avLst/>
          </a:prstGeom>
          <a:noFill/>
        </p:spPr>
        <p:txBody>
          <a:bodyPr wrap="none" rtlCol="0">
            <a:spAutoFit/>
          </a:bodyPr>
          <a:lstStyle/>
          <a:p>
            <a:pPr algn="ctr"/>
            <a:r>
              <a:rPr lang="en-US" sz="1800"/>
              <a:t>closures,</a:t>
            </a:r>
          </a:p>
          <a:p>
            <a:pPr algn="ctr"/>
            <a:r>
              <a:rPr lang="en-US" sz="1800"/>
              <a:t>objects</a:t>
            </a:r>
          </a:p>
        </p:txBody>
      </p:sp>
      <p:sp>
        <p:nvSpPr>
          <p:cNvPr id="15" name="TextBox 14"/>
          <p:cNvSpPr txBox="1"/>
          <p:nvPr/>
        </p:nvSpPr>
        <p:spPr>
          <a:xfrm>
            <a:off x="5867400" y="6019800"/>
            <a:ext cx="2133918" cy="646331"/>
          </a:xfrm>
          <a:prstGeom prst="rect">
            <a:avLst/>
          </a:prstGeom>
          <a:noFill/>
        </p:spPr>
        <p:txBody>
          <a:bodyPr wrap="none" rtlCol="0">
            <a:spAutoFit/>
          </a:bodyPr>
          <a:lstStyle/>
          <a:p>
            <a:pPr algn="ctr"/>
            <a:r>
              <a:rPr lang="en-US" sz="1800"/>
              <a:t>distributed resilient</a:t>
            </a:r>
          </a:p>
          <a:p>
            <a:pPr algn="ctr"/>
            <a:r>
              <a:rPr lang="en-US" sz="1800"/>
              <a:t>secure objects</a:t>
            </a:r>
          </a:p>
        </p:txBody>
      </p:sp>
      <p:cxnSp>
        <p:nvCxnSpPr>
          <p:cNvPr id="16" name="Straight Connector 15"/>
          <p:cNvCxnSpPr/>
          <p:nvPr/>
        </p:nvCxnSpPr>
        <p:spPr bwMode="auto">
          <a:xfrm rot="5400000" flipH="1" flipV="1">
            <a:off x="3544094" y="4228307"/>
            <a:ext cx="44958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TextBox 16"/>
          <p:cNvSpPr txBox="1"/>
          <p:nvPr/>
        </p:nvSpPr>
        <p:spPr>
          <a:xfrm>
            <a:off x="685800" y="5029200"/>
            <a:ext cx="338742" cy="369332"/>
          </a:xfrm>
          <a:prstGeom prst="rect">
            <a:avLst/>
          </a:prstGeom>
          <a:noFill/>
        </p:spPr>
        <p:txBody>
          <a:bodyPr wrap="none" rtlCol="0">
            <a:spAutoFit/>
          </a:bodyPr>
          <a:lstStyle/>
          <a:p>
            <a:r>
              <a:rPr lang="en-US" sz="1800" b="1"/>
              <a:t>C</a:t>
            </a:r>
          </a:p>
        </p:txBody>
      </p:sp>
      <p:sp>
        <p:nvSpPr>
          <p:cNvPr id="19" name="TextBox 18"/>
          <p:cNvSpPr txBox="1"/>
          <p:nvPr/>
        </p:nvSpPr>
        <p:spPr>
          <a:xfrm>
            <a:off x="1905000" y="3135868"/>
            <a:ext cx="716550" cy="369332"/>
          </a:xfrm>
          <a:prstGeom prst="rect">
            <a:avLst/>
          </a:prstGeom>
          <a:noFill/>
        </p:spPr>
        <p:txBody>
          <a:bodyPr wrap="none" rtlCol="0">
            <a:spAutoFit/>
          </a:bodyPr>
          <a:lstStyle/>
          <a:p>
            <a:r>
              <a:rPr lang="en-US" sz="1800" b="1"/>
              <a:t>C++</a:t>
            </a:r>
          </a:p>
        </p:txBody>
      </p:sp>
      <p:sp>
        <p:nvSpPr>
          <p:cNvPr id="20" name="TextBox 19"/>
          <p:cNvSpPr txBox="1"/>
          <p:nvPr/>
        </p:nvSpPr>
        <p:spPr>
          <a:xfrm>
            <a:off x="2743200" y="3657600"/>
            <a:ext cx="710125" cy="369332"/>
          </a:xfrm>
          <a:prstGeom prst="rect">
            <a:avLst/>
          </a:prstGeom>
          <a:noFill/>
        </p:spPr>
        <p:txBody>
          <a:bodyPr wrap="none" rtlCol="0">
            <a:spAutoFit/>
          </a:bodyPr>
          <a:lstStyle/>
          <a:p>
            <a:r>
              <a:rPr lang="en-US" sz="1800" b="1"/>
              <a:t>Java</a:t>
            </a:r>
          </a:p>
        </p:txBody>
      </p:sp>
      <p:sp>
        <p:nvSpPr>
          <p:cNvPr id="21" name="TextBox 20"/>
          <p:cNvSpPr txBox="1"/>
          <p:nvPr/>
        </p:nvSpPr>
        <p:spPr>
          <a:xfrm>
            <a:off x="3505200" y="4114800"/>
            <a:ext cx="446381" cy="369332"/>
          </a:xfrm>
          <a:prstGeom prst="rect">
            <a:avLst/>
          </a:prstGeom>
          <a:noFill/>
        </p:spPr>
        <p:txBody>
          <a:bodyPr wrap="none" rtlCol="0">
            <a:spAutoFit/>
          </a:bodyPr>
          <a:lstStyle/>
          <a:p>
            <a:r>
              <a:rPr lang="en-US" sz="1800" b="1"/>
              <a:t>JS</a:t>
            </a:r>
          </a:p>
        </p:txBody>
      </p:sp>
      <p:sp>
        <p:nvSpPr>
          <p:cNvPr id="22" name="TextBox 21"/>
          <p:cNvSpPr txBox="1"/>
          <p:nvPr/>
        </p:nvSpPr>
        <p:spPr>
          <a:xfrm>
            <a:off x="1942728" y="5188803"/>
            <a:ext cx="1024289" cy="646331"/>
          </a:xfrm>
          <a:prstGeom prst="rect">
            <a:avLst/>
          </a:prstGeom>
          <a:noFill/>
        </p:spPr>
        <p:txBody>
          <a:bodyPr wrap="none" rtlCol="0">
            <a:spAutoFit/>
          </a:bodyPr>
          <a:lstStyle/>
          <a:p>
            <a:pPr algn="r"/>
            <a:r>
              <a:rPr lang="en-US" sz="1800"/>
              <a:t>ST,Self</a:t>
            </a:r>
          </a:p>
          <a:p>
            <a:r>
              <a:rPr lang="en-US" sz="1800"/>
              <a:t>Scheme</a:t>
            </a:r>
          </a:p>
        </p:txBody>
      </p:sp>
      <p:cxnSp>
        <p:nvCxnSpPr>
          <p:cNvPr id="24" name="Straight Connector 23"/>
          <p:cNvCxnSpPr/>
          <p:nvPr/>
        </p:nvCxnSpPr>
        <p:spPr bwMode="auto">
          <a:xfrm rot="5400000" flipH="1" flipV="1">
            <a:off x="723900" y="3771900"/>
            <a:ext cx="1600200" cy="10668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26" name="Straight Connector 25"/>
          <p:cNvCxnSpPr/>
          <p:nvPr/>
        </p:nvCxnSpPr>
        <p:spPr bwMode="auto">
          <a:xfrm>
            <a:off x="2438400" y="3505200"/>
            <a:ext cx="381000" cy="228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28" name="Straight Connector 27"/>
          <p:cNvCxnSpPr/>
          <p:nvPr/>
        </p:nvCxnSpPr>
        <p:spPr bwMode="auto">
          <a:xfrm>
            <a:off x="3244206" y="4007496"/>
            <a:ext cx="304800" cy="228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30" name="Straight Connector 29"/>
          <p:cNvCxnSpPr/>
          <p:nvPr/>
        </p:nvCxnSpPr>
        <p:spPr bwMode="auto">
          <a:xfrm rot="5400000" flipH="1" flipV="1">
            <a:off x="2667000" y="4419600"/>
            <a:ext cx="914400" cy="762000"/>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32" name="TextBox 31"/>
          <p:cNvSpPr txBox="1"/>
          <p:nvPr/>
        </p:nvSpPr>
        <p:spPr>
          <a:xfrm>
            <a:off x="7315200" y="5334000"/>
            <a:ext cx="314171" cy="369332"/>
          </a:xfrm>
          <a:prstGeom prst="rect">
            <a:avLst/>
          </a:prstGeom>
          <a:noFill/>
        </p:spPr>
        <p:txBody>
          <a:bodyPr wrap="none" rtlCol="0">
            <a:spAutoFit/>
          </a:bodyPr>
          <a:lstStyle/>
          <a:p>
            <a:r>
              <a:rPr lang="en-US" sz="1800"/>
              <a:t>E</a:t>
            </a:r>
          </a:p>
        </p:txBody>
      </p:sp>
      <p:sp>
        <p:nvSpPr>
          <p:cNvPr id="33" name="TextBox 32"/>
          <p:cNvSpPr txBox="1"/>
          <p:nvPr/>
        </p:nvSpPr>
        <p:spPr>
          <a:xfrm>
            <a:off x="5995140" y="1752600"/>
            <a:ext cx="1343337" cy="369332"/>
          </a:xfrm>
          <a:prstGeom prst="rect">
            <a:avLst/>
          </a:prstGeom>
          <a:noFill/>
        </p:spPr>
        <p:txBody>
          <a:bodyPr wrap="none" rtlCol="0">
            <a:spAutoFit/>
          </a:bodyPr>
          <a:lstStyle/>
          <a:p>
            <a:r>
              <a:rPr lang="en-US" sz="1800"/>
              <a:t>Corba/C++</a:t>
            </a:r>
          </a:p>
        </p:txBody>
      </p:sp>
      <p:sp>
        <p:nvSpPr>
          <p:cNvPr id="34" name="TextBox 33"/>
          <p:cNvSpPr txBox="1"/>
          <p:nvPr/>
        </p:nvSpPr>
        <p:spPr>
          <a:xfrm>
            <a:off x="6575874" y="2514600"/>
            <a:ext cx="600570" cy="369332"/>
          </a:xfrm>
          <a:prstGeom prst="rect">
            <a:avLst/>
          </a:prstGeom>
          <a:noFill/>
        </p:spPr>
        <p:txBody>
          <a:bodyPr wrap="none" rtlCol="0">
            <a:spAutoFit/>
          </a:bodyPr>
          <a:lstStyle/>
          <a:p>
            <a:r>
              <a:rPr lang="en-US" sz="1800" b="1"/>
              <a:t>EJB</a:t>
            </a:r>
          </a:p>
        </p:txBody>
      </p:sp>
      <p:sp>
        <p:nvSpPr>
          <p:cNvPr id="35" name="TextBox 34"/>
          <p:cNvSpPr txBox="1"/>
          <p:nvPr/>
        </p:nvSpPr>
        <p:spPr>
          <a:xfrm>
            <a:off x="5943218" y="3348335"/>
            <a:ext cx="774258" cy="369332"/>
          </a:xfrm>
          <a:prstGeom prst="rect">
            <a:avLst/>
          </a:prstGeom>
          <a:noFill/>
        </p:spPr>
        <p:txBody>
          <a:bodyPr wrap="none" rtlCol="0">
            <a:spAutoFit/>
          </a:bodyPr>
          <a:lstStyle/>
          <a:p>
            <a:r>
              <a:rPr lang="en-US" sz="1800" b="1"/>
              <a:t>AJAX</a:t>
            </a:r>
          </a:p>
        </p:txBody>
      </p:sp>
      <p:sp>
        <p:nvSpPr>
          <p:cNvPr id="36" name="TextBox 35"/>
          <p:cNvSpPr txBox="1"/>
          <p:nvPr/>
        </p:nvSpPr>
        <p:spPr>
          <a:xfrm>
            <a:off x="6629400" y="4419600"/>
            <a:ext cx="1033719" cy="369332"/>
          </a:xfrm>
          <a:prstGeom prst="rect">
            <a:avLst/>
          </a:prstGeom>
          <a:noFill/>
        </p:spPr>
        <p:txBody>
          <a:bodyPr wrap="none" rtlCol="0">
            <a:spAutoFit/>
          </a:bodyPr>
          <a:lstStyle/>
          <a:p>
            <a:r>
              <a:rPr lang="en-US" sz="1800" b="1"/>
              <a:t>Dr. SES</a:t>
            </a:r>
          </a:p>
        </p:txBody>
      </p:sp>
      <p:cxnSp>
        <p:nvCxnSpPr>
          <p:cNvPr id="38" name="Straight Connector 37"/>
          <p:cNvCxnSpPr/>
          <p:nvPr/>
        </p:nvCxnSpPr>
        <p:spPr bwMode="auto">
          <a:xfrm flipV="1">
            <a:off x="2514600" y="2057400"/>
            <a:ext cx="3505200" cy="12192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0" name="Straight Connector 39"/>
          <p:cNvCxnSpPr>
            <a:endCxn id="34" idx="1"/>
          </p:cNvCxnSpPr>
          <p:nvPr/>
        </p:nvCxnSpPr>
        <p:spPr bwMode="auto">
          <a:xfrm flipV="1">
            <a:off x="3352800" y="2699266"/>
            <a:ext cx="3223074" cy="1034534"/>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42" name="Straight Connector 41"/>
          <p:cNvCxnSpPr/>
          <p:nvPr/>
        </p:nvCxnSpPr>
        <p:spPr bwMode="auto">
          <a:xfrm rot="16200000" flipH="1">
            <a:off x="6245113" y="2183839"/>
            <a:ext cx="457200" cy="356722"/>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4" name="Straight Connector 43"/>
          <p:cNvCxnSpPr/>
          <p:nvPr/>
        </p:nvCxnSpPr>
        <p:spPr bwMode="auto">
          <a:xfrm>
            <a:off x="2971800" y="5715000"/>
            <a:ext cx="2895600" cy="152400"/>
          </a:xfrm>
          <a:prstGeom prst="line">
            <a:avLst/>
          </a:prstGeom>
          <a:solidFill>
            <a:schemeClr val="accent1"/>
          </a:solidFill>
          <a:ln w="9525" cap="flat" cmpd="sng" algn="ctr">
            <a:solidFill>
              <a:schemeClr val="tx1"/>
            </a:solidFill>
            <a:prstDash val="solid"/>
            <a:round/>
            <a:headEnd type="stealth" w="lg" len="lg"/>
            <a:tailEnd type="none" w="lg" len="lg"/>
          </a:ln>
          <a:effectLst/>
        </p:spPr>
      </p:cxnSp>
      <p:cxnSp>
        <p:nvCxnSpPr>
          <p:cNvPr id="46" name="Straight Connector 45"/>
          <p:cNvCxnSpPr/>
          <p:nvPr/>
        </p:nvCxnSpPr>
        <p:spPr bwMode="auto">
          <a:xfrm rot="16200000" flipH="1">
            <a:off x="6096001" y="3886199"/>
            <a:ext cx="761999" cy="4572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48" name="Straight Connector 47"/>
          <p:cNvCxnSpPr/>
          <p:nvPr/>
        </p:nvCxnSpPr>
        <p:spPr bwMode="auto">
          <a:xfrm flipV="1">
            <a:off x="3886200" y="3581400"/>
            <a:ext cx="2133600" cy="609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sp>
        <p:nvSpPr>
          <p:cNvPr id="51" name="TextBox 50"/>
          <p:cNvSpPr txBox="1"/>
          <p:nvPr/>
        </p:nvSpPr>
        <p:spPr>
          <a:xfrm>
            <a:off x="3810000" y="4739157"/>
            <a:ext cx="1639992" cy="369332"/>
          </a:xfrm>
          <a:prstGeom prst="rect">
            <a:avLst/>
          </a:prstGeom>
          <a:noFill/>
        </p:spPr>
        <p:txBody>
          <a:bodyPr wrap="none" rtlCol="0">
            <a:spAutoFit/>
          </a:bodyPr>
          <a:lstStyle/>
          <a:p>
            <a:r>
              <a:rPr lang="en-US" sz="1800"/>
              <a:t>Caja,</a:t>
            </a:r>
            <a:r>
              <a:rPr lang="en-US" sz="1800" b="1"/>
              <a:t>ES5</a:t>
            </a:r>
            <a:r>
              <a:rPr lang="en-US" sz="1800"/>
              <a:t>,</a:t>
            </a:r>
            <a:r>
              <a:rPr lang="en-US" sz="1800" b="1"/>
              <a:t>SES</a:t>
            </a:r>
          </a:p>
        </p:txBody>
      </p:sp>
      <p:cxnSp>
        <p:nvCxnSpPr>
          <p:cNvPr id="61" name="Straight Connector 60"/>
          <p:cNvCxnSpPr/>
          <p:nvPr/>
        </p:nvCxnSpPr>
        <p:spPr bwMode="auto">
          <a:xfrm rot="16200000" flipH="1">
            <a:off x="3852984" y="4452819"/>
            <a:ext cx="382089" cy="315653"/>
          </a:xfrm>
          <a:prstGeom prst="line">
            <a:avLst/>
          </a:prstGeom>
          <a:solidFill>
            <a:schemeClr val="accent1"/>
          </a:solidFill>
          <a:ln w="38100" cap="flat" cmpd="sng" algn="ctr">
            <a:solidFill>
              <a:schemeClr val="tx1"/>
            </a:solidFill>
            <a:prstDash val="solid"/>
            <a:round/>
            <a:headEnd type="none" w="med" len="med"/>
            <a:tailEnd type="stealth" w="lg" len="lg"/>
          </a:ln>
          <a:effectLst/>
        </p:spPr>
      </p:cxnSp>
      <p:sp>
        <p:nvSpPr>
          <p:cNvPr id="66" name="TextBox 65"/>
          <p:cNvSpPr txBox="1"/>
          <p:nvPr/>
        </p:nvSpPr>
        <p:spPr>
          <a:xfrm>
            <a:off x="8014026" y="5638800"/>
            <a:ext cx="1129974" cy="369332"/>
          </a:xfrm>
          <a:prstGeom prst="rect">
            <a:avLst/>
          </a:prstGeom>
          <a:noFill/>
        </p:spPr>
        <p:txBody>
          <a:bodyPr wrap="none" rtlCol="0">
            <a:spAutoFit/>
          </a:bodyPr>
          <a:lstStyle/>
          <a:p>
            <a:r>
              <a:rPr lang="en-US" sz="1800"/>
              <a:t>Paradigm</a:t>
            </a:r>
          </a:p>
        </p:txBody>
      </p:sp>
      <p:cxnSp>
        <p:nvCxnSpPr>
          <p:cNvPr id="68" name="Straight Connector 67"/>
          <p:cNvCxnSpPr/>
          <p:nvPr/>
        </p:nvCxnSpPr>
        <p:spPr bwMode="auto">
          <a:xfrm flipV="1">
            <a:off x="5410200" y="4604266"/>
            <a:ext cx="1295400" cy="348734"/>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106" name="Straight Connector 105"/>
          <p:cNvCxnSpPr/>
          <p:nvPr/>
        </p:nvCxnSpPr>
        <p:spPr bwMode="auto">
          <a:xfrm rot="5400000" flipH="1" flipV="1">
            <a:off x="2702708" y="4760109"/>
            <a:ext cx="1143002" cy="614385"/>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108" name="Straight Connector 107"/>
          <p:cNvCxnSpPr/>
          <p:nvPr/>
        </p:nvCxnSpPr>
        <p:spPr bwMode="auto">
          <a:xfrm rot="16200000" flipV="1">
            <a:off x="1409701" y="4229099"/>
            <a:ext cx="1676398" cy="228604"/>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110" name="Straight Connector 109"/>
          <p:cNvCxnSpPr>
            <a:stCxn id="22" idx="0"/>
          </p:cNvCxnSpPr>
          <p:nvPr/>
        </p:nvCxnSpPr>
        <p:spPr bwMode="auto">
          <a:xfrm rot="5400000" flipH="1" flipV="1">
            <a:off x="2100135" y="4393339"/>
            <a:ext cx="1150203" cy="440727"/>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3" name="Straight Connector 42"/>
          <p:cNvCxnSpPr/>
          <p:nvPr/>
        </p:nvCxnSpPr>
        <p:spPr bwMode="auto">
          <a:xfrm rot="16200000" flipV="1">
            <a:off x="6858000" y="4876800"/>
            <a:ext cx="609600" cy="457200"/>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45" name="TextBox 44"/>
          <p:cNvSpPr txBox="1"/>
          <p:nvPr/>
        </p:nvSpPr>
        <p:spPr>
          <a:xfrm>
            <a:off x="3489274" y="6019800"/>
            <a:ext cx="1900806" cy="646331"/>
          </a:xfrm>
          <a:prstGeom prst="rect">
            <a:avLst/>
          </a:prstGeom>
          <a:noFill/>
        </p:spPr>
        <p:txBody>
          <a:bodyPr wrap="none" rtlCol="0">
            <a:spAutoFit/>
          </a:bodyPr>
          <a:lstStyle/>
          <a:p>
            <a:pPr algn="ctr"/>
            <a:r>
              <a:rPr lang="en-US" sz="1800"/>
              <a:t>safe mobile code</a:t>
            </a:r>
          </a:p>
          <a:p>
            <a:pPr algn="ctr"/>
            <a:r>
              <a:rPr lang="en-US" sz="1800"/>
              <a:t>as protocol</a:t>
            </a:r>
          </a:p>
        </p:txBody>
      </p:sp>
      <p:sp>
        <p:nvSpPr>
          <p:cNvPr id="75" name="TextBox 74"/>
          <p:cNvSpPr txBox="1"/>
          <p:nvPr/>
        </p:nvSpPr>
        <p:spPr>
          <a:xfrm>
            <a:off x="5791200" y="5650468"/>
            <a:ext cx="818328" cy="369332"/>
          </a:xfrm>
          <a:prstGeom prst="rect">
            <a:avLst/>
          </a:prstGeom>
          <a:noFill/>
        </p:spPr>
        <p:txBody>
          <a:bodyPr wrap="none" rtlCol="0">
            <a:spAutoFit/>
          </a:bodyPr>
          <a:lstStyle/>
          <a:p>
            <a:pPr algn="r"/>
            <a:r>
              <a:rPr lang="en-US" sz="1800"/>
              <a:t>Actors</a:t>
            </a:r>
          </a:p>
        </p:txBody>
      </p:sp>
      <p:cxnSp>
        <p:nvCxnSpPr>
          <p:cNvPr id="114" name="Straight Connector 113"/>
          <p:cNvCxnSpPr/>
          <p:nvPr/>
        </p:nvCxnSpPr>
        <p:spPr bwMode="auto">
          <a:xfrm flipV="1">
            <a:off x="6553200" y="5638800"/>
            <a:ext cx="838200" cy="2286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52" name="Straight Connector 51"/>
          <p:cNvCxnSpPr/>
          <p:nvPr/>
        </p:nvCxnSpPr>
        <p:spPr bwMode="auto">
          <a:xfrm flipV="1">
            <a:off x="2971800" y="5537716"/>
            <a:ext cx="4343400" cy="120134"/>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56" name="Freeform 55"/>
          <p:cNvSpPr/>
          <p:nvPr/>
        </p:nvSpPr>
        <p:spPr bwMode="auto">
          <a:xfrm>
            <a:off x="4144433" y="5116286"/>
            <a:ext cx="3156253" cy="333828"/>
          </a:xfrm>
          <a:custGeom>
            <a:avLst/>
            <a:gdLst>
              <a:gd name="connsiteX0" fmla="*/ 3156253 w 3156253"/>
              <a:gd name="connsiteY0" fmla="*/ 333828 h 333828"/>
              <a:gd name="connsiteX1" fmla="*/ 525538 w 3156253"/>
              <a:gd name="connsiteY1" fmla="*/ 272143 h 333828"/>
              <a:gd name="connsiteX2" fmla="*/ 3024 w 3156253"/>
              <a:gd name="connsiteY2" fmla="*/ 0 h 333828"/>
            </a:gdLst>
            <a:ahLst/>
            <a:cxnLst>
              <a:cxn ang="0">
                <a:pos x="connsiteX0" y="connsiteY0"/>
              </a:cxn>
              <a:cxn ang="0">
                <a:pos x="connsiteX1" y="connsiteY1"/>
              </a:cxn>
              <a:cxn ang="0">
                <a:pos x="connsiteX2" y="connsiteY2"/>
              </a:cxn>
            </a:cxnLst>
            <a:rect l="l" t="t" r="r" b="b"/>
            <a:pathLst>
              <a:path w="3156253" h="333828">
                <a:moveTo>
                  <a:pt x="3156253" y="333828"/>
                </a:moveTo>
                <a:cubicBezTo>
                  <a:pt x="2103664" y="330804"/>
                  <a:pt x="1051076" y="327781"/>
                  <a:pt x="525538" y="272143"/>
                </a:cubicBezTo>
                <a:cubicBezTo>
                  <a:pt x="0" y="216505"/>
                  <a:pt x="3024" y="0"/>
                  <a:pt x="3024" y="0"/>
                </a:cubicBezTo>
              </a:path>
            </a:pathLst>
          </a:custGeom>
          <a:noFill/>
          <a:ln w="9525" cap="flat" cmpd="sng" algn="ctr">
            <a:solidFill>
              <a:schemeClr val="tx1"/>
            </a:solidFill>
            <a:prstDash val="solid"/>
            <a:round/>
            <a:headEnd type="none" w="med" len="med"/>
            <a:tailEnd type="stealth" w="lg" len="lg"/>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848600" cy="1143000"/>
          </a:xfrm>
        </p:spPr>
        <p:txBody>
          <a:bodyPr/>
          <a:lstStyle/>
          <a:p>
            <a:r>
              <a:rPr lang="en-US"/>
              <a:t>OCaps: Small step from pure objects</a:t>
            </a:r>
          </a:p>
        </p:txBody>
      </p:sp>
      <p:sp>
        <p:nvSpPr>
          <p:cNvPr id="3" name="Content Placeholder 2"/>
          <p:cNvSpPr>
            <a:spLocks noGrp="1"/>
          </p:cNvSpPr>
          <p:nvPr>
            <p:ph idx="1"/>
          </p:nvPr>
        </p:nvSpPr>
        <p:spPr/>
        <p:txBody>
          <a:bodyPr/>
          <a:lstStyle/>
          <a:p>
            <a:pPr lvl="2"/>
            <a:endParaRPr lang="en-US"/>
          </a:p>
          <a:p>
            <a:pPr lvl="2"/>
            <a:r>
              <a:rPr lang="en-US"/>
              <a:t>   Memory safety and encapsulation</a:t>
            </a:r>
          </a:p>
          <a:p>
            <a:pPr lvl="2"/>
            <a:r>
              <a:rPr lang="en-US"/>
              <a:t>+ Effects </a:t>
            </a:r>
            <a:r>
              <a:rPr lang="en-US" b="1" i="1"/>
              <a:t>only </a:t>
            </a:r>
            <a:r>
              <a:rPr lang="en-US"/>
              <a:t>by using held references</a:t>
            </a:r>
          </a:p>
          <a:p>
            <a:pPr lvl="2"/>
            <a:r>
              <a:rPr lang="en-US"/>
              <a:t>+ No powerful references by default</a:t>
            </a:r>
          </a:p>
          <a:p>
            <a:pPr lvl="2"/>
            <a:r>
              <a:rPr lang="en-US"/>
              <a:t>   Reference graph === Access graph</a:t>
            </a:r>
          </a:p>
          <a:p>
            <a:pPr lvl="2"/>
            <a:endParaRPr lang="en-US"/>
          </a:p>
          <a:p>
            <a:pPr lvl="2"/>
            <a:endParaRPr lang="en-US"/>
          </a:p>
          <a:p>
            <a:r>
              <a:rPr lang="en-US"/>
              <a:t>Caja solves the safe mashup problem</a:t>
            </a:r>
          </a:p>
          <a:p>
            <a:pPr lvl="2"/>
            <a:r>
              <a:rPr lang="en-US"/>
              <a:t>Deployed on Yahoo! homepage, Google, Shindig, …</a:t>
            </a:r>
          </a:p>
        </p:txBody>
      </p:sp>
      <p:cxnSp>
        <p:nvCxnSpPr>
          <p:cNvPr id="5" name="Straight Connector 4"/>
          <p:cNvCxnSpPr/>
          <p:nvPr/>
        </p:nvCxnSpPr>
        <p:spPr bwMode="auto">
          <a:xfrm>
            <a:off x="1828800" y="3429000"/>
            <a:ext cx="44958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Corkboard demo</a:t>
            </a:r>
          </a:p>
        </p:txBody>
      </p:sp>
      <p:sp>
        <p:nvSpPr>
          <p:cNvPr id="3" name="Content Placeholder 2"/>
          <p:cNvSpPr>
            <a:spLocks noGrp="1"/>
          </p:cNvSpPr>
          <p:nvPr>
            <p:ph idx="1"/>
          </p:nvPr>
        </p:nvSpPr>
        <p:spPr/>
        <p:txBody>
          <a:bodyPr/>
          <a:lstStyle/>
          <a:p>
            <a:r>
              <a:rPr lang="en-US" sz="1400">
                <a:solidFill>
                  <a:schemeClr val="accent6">
                    <a:lumMod val="50000"/>
                  </a:schemeClr>
                </a:solidFill>
              </a:rPr>
              <a:t>&lt;html&gt; &lt;head&gt; &lt;title&gt;Basic Mashup&lt;/title&gt;</a:t>
            </a:r>
          </a:p>
          <a:p>
            <a:r>
              <a:rPr lang="en-US" sz="1400">
                <a:solidFill>
                  <a:schemeClr val="accent6">
                    <a:lumMod val="50000"/>
                  </a:schemeClr>
                </a:solidFill>
              </a:rPr>
              <a:t>  &lt;script&gt;</a:t>
            </a:r>
          </a:p>
          <a:p>
            <a:r>
              <a:rPr lang="en-US" sz="1400">
                <a:solidFill>
                  <a:srgbClr val="000000"/>
                </a:solidFill>
              </a:rPr>
              <a:t>    </a:t>
            </a:r>
            <a:r>
              <a:rPr lang="en-US" sz="1400" b="1">
                <a:solidFill>
                  <a:schemeClr val="tx2">
                    <a:lumMod val="75000"/>
                  </a:schemeClr>
                </a:solidFill>
              </a:rPr>
              <a:t>function </a:t>
            </a:r>
            <a:r>
              <a:rPr lang="en-US" sz="1400" i="1">
                <a:solidFill>
                  <a:srgbClr val="000000"/>
                </a:solidFill>
              </a:rPr>
              <a:t>animate</a:t>
            </a:r>
            <a:r>
              <a:rPr lang="en-US" sz="1400">
                <a:solidFill>
                  <a:srgbClr val="000000"/>
                </a:solidFill>
              </a:rPr>
              <a:t>(</a:t>
            </a:r>
            <a:r>
              <a:rPr lang="en-US" sz="1400" i="1">
                <a:solidFill>
                  <a:srgbClr val="000000"/>
                </a:solidFill>
              </a:rPr>
              <a:t>id</a:t>
            </a:r>
            <a:r>
              <a:rPr lang="en-US" sz="1400">
                <a:solidFill>
                  <a:srgbClr val="000000"/>
                </a:solidFill>
              </a:rPr>
              <a:t>) {</a:t>
            </a:r>
          </a:p>
          <a:p>
            <a:r>
              <a:rPr lang="en-US" sz="1400">
                <a:solidFill>
                  <a:srgbClr val="000000"/>
                </a:solidFill>
              </a:rPr>
              <a:t>      </a:t>
            </a:r>
            <a:r>
              <a:rPr lang="en-US" sz="1400" b="1">
                <a:solidFill>
                  <a:srgbClr val="4D004D"/>
                </a:solidFill>
              </a:rPr>
              <a:t>var </a:t>
            </a:r>
            <a:r>
              <a:rPr lang="en-US" sz="1400" i="1">
                <a:solidFill>
                  <a:srgbClr val="000000"/>
                </a:solidFill>
              </a:rPr>
              <a:t>element </a:t>
            </a:r>
            <a:r>
              <a:rPr lang="en-US" sz="1400">
                <a:solidFill>
                  <a:srgbClr val="000000"/>
                </a:solidFill>
              </a:rPr>
              <a:t>= document.getElementById(id);</a:t>
            </a:r>
          </a:p>
          <a:p>
            <a:r>
              <a:rPr lang="en-US" sz="1400">
                <a:solidFill>
                  <a:srgbClr val="000000"/>
                </a:solidFill>
              </a:rPr>
              <a:t>      </a:t>
            </a:r>
            <a:r>
              <a:rPr lang="en-US" sz="1400" b="1">
                <a:solidFill>
                  <a:srgbClr val="4D004D"/>
                </a:solidFill>
              </a:rPr>
              <a:t>var </a:t>
            </a:r>
            <a:r>
              <a:rPr lang="en-US" sz="1400" i="1">
                <a:solidFill>
                  <a:srgbClr val="000000"/>
                </a:solidFill>
              </a:rPr>
              <a:t>textNode </a:t>
            </a:r>
            <a:r>
              <a:rPr lang="en-US" sz="1400">
                <a:solidFill>
                  <a:srgbClr val="000000"/>
                </a:solidFill>
              </a:rPr>
              <a:t>= element.childNodes[0];</a:t>
            </a:r>
          </a:p>
          <a:p>
            <a:r>
              <a:rPr lang="en-US" sz="1400">
                <a:solidFill>
                  <a:srgbClr val="000000"/>
                </a:solidFill>
              </a:rPr>
              <a:t>      </a:t>
            </a:r>
            <a:r>
              <a:rPr lang="en-US" sz="1400" b="1">
                <a:solidFill>
                  <a:srgbClr val="4D004D"/>
                </a:solidFill>
              </a:rPr>
              <a:t>var </a:t>
            </a:r>
            <a:r>
              <a:rPr lang="en-US" sz="1400" i="1">
                <a:solidFill>
                  <a:srgbClr val="000000"/>
                </a:solidFill>
              </a:rPr>
              <a:t>text </a:t>
            </a:r>
            <a:r>
              <a:rPr lang="en-US" sz="1400">
                <a:solidFill>
                  <a:srgbClr val="000000"/>
                </a:solidFill>
              </a:rPr>
              <a:t>= textNode.data;</a:t>
            </a:r>
          </a:p>
          <a:p>
            <a:r>
              <a:rPr lang="en-US" sz="1400">
                <a:solidFill>
                  <a:srgbClr val="000000"/>
                </a:solidFill>
              </a:rPr>
              <a:t>      </a:t>
            </a:r>
            <a:r>
              <a:rPr lang="en-US" sz="1400" b="1">
                <a:solidFill>
                  <a:srgbClr val="4D004D"/>
                </a:solidFill>
              </a:rPr>
              <a:t>var </a:t>
            </a:r>
            <a:r>
              <a:rPr lang="en-US" sz="1400" i="1">
                <a:solidFill>
                  <a:srgbClr val="000000"/>
                </a:solidFill>
              </a:rPr>
              <a:t>reverse </a:t>
            </a:r>
            <a:r>
              <a:rPr lang="en-US" sz="1400">
                <a:solidFill>
                  <a:srgbClr val="000000"/>
                </a:solidFill>
              </a:rPr>
              <a:t>= false; </a:t>
            </a:r>
          </a:p>
          <a:p>
            <a:r>
              <a:rPr lang="en-US" sz="1400">
                <a:solidFill>
                  <a:srgbClr val="000000"/>
                </a:solidFill>
              </a:rPr>
              <a:t>      element.onclick = </a:t>
            </a:r>
            <a:r>
              <a:rPr lang="en-US" sz="1400" b="1">
                <a:solidFill>
                  <a:srgbClr val="4D004D"/>
                </a:solidFill>
              </a:rPr>
              <a:t>function</a:t>
            </a:r>
            <a:r>
              <a:rPr lang="en-US" sz="1400">
                <a:solidFill>
                  <a:srgbClr val="000000"/>
                </a:solidFill>
              </a:rPr>
              <a:t>() { reverse = !reverse; };</a:t>
            </a:r>
          </a:p>
          <a:p>
            <a:r>
              <a:rPr lang="en-US" sz="1400">
                <a:solidFill>
                  <a:srgbClr val="000000"/>
                </a:solidFill>
              </a:rPr>
              <a:t>      setInterval(</a:t>
            </a:r>
            <a:r>
              <a:rPr lang="en-US" sz="1400" b="1">
                <a:solidFill>
                  <a:srgbClr val="4D004D"/>
                </a:solidFill>
              </a:rPr>
              <a:t>function</a:t>
            </a:r>
            <a:r>
              <a:rPr lang="en-US" sz="1400">
                <a:solidFill>
                  <a:srgbClr val="000000"/>
                </a:solidFill>
              </a:rPr>
              <a:t>() {</a:t>
            </a:r>
          </a:p>
          <a:p>
            <a:r>
              <a:rPr lang="en-US" sz="1400">
                <a:solidFill>
                  <a:srgbClr val="000000"/>
                </a:solidFill>
              </a:rPr>
              <a:t>        textNode.data = text = reverse ? text.substring(1) + text[0]</a:t>
            </a:r>
          </a:p>
          <a:p>
            <a:r>
              <a:rPr lang="en-US" sz="1400">
                <a:solidFill>
                  <a:srgbClr val="000000"/>
                </a:solidFill>
              </a:rPr>
              <a:t>                : text[text.length-1] + text.substring(0, text.length-1);</a:t>
            </a:r>
          </a:p>
          <a:p>
            <a:r>
              <a:rPr lang="en-US" sz="1400">
                <a:solidFill>
                  <a:srgbClr val="000000"/>
                </a:solidFill>
              </a:rPr>
              <a:t>      }, 100);</a:t>
            </a:r>
          </a:p>
          <a:p>
            <a:r>
              <a:rPr lang="en-US" sz="1400">
                <a:solidFill>
                  <a:srgbClr val="000000"/>
                </a:solidFill>
              </a:rPr>
              <a:t>    }</a:t>
            </a:r>
          </a:p>
          <a:p>
            <a:r>
              <a:rPr lang="en-US" sz="1400">
                <a:solidFill>
                  <a:srgbClr val="515151"/>
                </a:solidFill>
              </a:rPr>
              <a:t>  &lt;/script&gt;</a:t>
            </a:r>
          </a:p>
          <a:p>
            <a:r>
              <a:rPr lang="en-US" sz="1400">
                <a:solidFill>
                  <a:srgbClr val="515151"/>
                </a:solidFill>
              </a:rPr>
              <a:t>&lt;/head&gt; &lt;body onload=</a:t>
            </a:r>
            <a:r>
              <a:rPr lang="en-US" sz="1400">
                <a:solidFill>
                  <a:srgbClr val="000000"/>
                </a:solidFill>
              </a:rPr>
              <a:t>"animate('target')"</a:t>
            </a:r>
            <a:r>
              <a:rPr lang="en-US" sz="1400">
                <a:solidFill>
                  <a:srgbClr val="515151"/>
                </a:solidFill>
              </a:rPr>
              <a:t>&gt;</a:t>
            </a:r>
          </a:p>
          <a:p>
            <a:r>
              <a:rPr lang="en-US" sz="1400">
                <a:solidFill>
                  <a:srgbClr val="515151"/>
                </a:solidFill>
              </a:rPr>
              <a:t>  &lt;pre id=</a:t>
            </a:r>
            <a:r>
              <a:rPr lang="en-US" sz="1400">
                <a:solidFill>
                  <a:srgbClr val="000000"/>
                </a:solidFill>
              </a:rPr>
              <a:t>"target"</a:t>
            </a:r>
            <a:r>
              <a:rPr lang="en-US" sz="1400">
                <a:solidFill>
                  <a:srgbClr val="515151"/>
                </a:solidFill>
              </a:rPr>
              <a:t>&gt;Hello Programmable World!  &lt;/pre&gt;</a:t>
            </a:r>
          </a:p>
          <a:p>
            <a:r>
              <a:rPr lang="en-US" sz="1400">
                <a:solidFill>
                  <a:srgbClr val="515151"/>
                </a:solidFill>
              </a:rPr>
              <a:t>&lt;/body&gt; &lt;/html&gt;</a:t>
            </a:r>
          </a:p>
          <a:p>
            <a:endParaRPr lang="en-US" sz="1400">
              <a:solidFill>
                <a:srgbClr val="00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Concurrency?</a:t>
            </a:r>
            <a:endParaRPr lang="en-US" sz="2800"/>
          </a:p>
        </p:txBody>
      </p:sp>
      <p:graphicFrame>
        <p:nvGraphicFramePr>
          <p:cNvPr id="5" name="Table 4"/>
          <p:cNvGraphicFramePr>
            <a:graphicFrameLocks noGrp="1"/>
          </p:cNvGraphicFramePr>
          <p:nvPr/>
        </p:nvGraphicFramePr>
        <p:xfrm>
          <a:off x="838200" y="1828800"/>
          <a:ext cx="7162800" cy="2661920"/>
        </p:xfrm>
        <a:graphic>
          <a:graphicData uri="http://schemas.openxmlformats.org/drawingml/2006/table">
            <a:tbl>
              <a:tblPr firstRow="1" firstCol="1">
                <a:tableStyleId>{D7AC3CCA-C797-4891-BE02-D94E43425B78}</a:tableStyleId>
              </a:tblPr>
              <a:tblGrid>
                <a:gridCol w="1830494"/>
                <a:gridCol w="2865120"/>
                <a:gridCol w="2467186"/>
              </a:tblGrid>
              <a:tr h="457200">
                <a:tc>
                  <a:txBody>
                    <a:bodyPr/>
                    <a:lstStyle/>
                    <a:p>
                      <a:endParaRPr lang="en-US"/>
                    </a:p>
                  </a:txBody>
                  <a:tcPr/>
                </a:tc>
                <a:tc>
                  <a:txBody>
                    <a:bodyPr/>
                    <a:lstStyle/>
                    <a:p>
                      <a:r>
                        <a:rPr lang="en-US"/>
                        <a:t>Shared State</a:t>
                      </a:r>
                    </a:p>
                  </a:txBody>
                  <a:tcPr/>
                </a:tc>
                <a:tc>
                  <a:txBody>
                    <a:bodyPr/>
                    <a:lstStyle/>
                    <a:p>
                      <a:r>
                        <a:rPr lang="en-US"/>
                        <a:t>Message Passing</a:t>
                      </a:r>
                    </a:p>
                  </a:txBody>
                  <a:tcPr/>
                </a:tc>
              </a:tr>
              <a:tr h="1016000">
                <a:tc>
                  <a:txBody>
                    <a:bodyPr/>
                    <a:lstStyle/>
                    <a:p>
                      <a:r>
                        <a:rPr lang="en-US"/>
                        <a:t>Blocking</a:t>
                      </a:r>
                    </a:p>
                  </a:txBody>
                  <a:tcPr/>
                </a:tc>
                <a:tc>
                  <a:txBody>
                    <a:bodyPr/>
                    <a:lstStyle/>
                    <a:p>
                      <a:r>
                        <a:rPr lang="en-US"/>
                        <a:t>C++/pthreads</a:t>
                      </a:r>
                    </a:p>
                    <a:p>
                      <a:r>
                        <a:rPr lang="en-US"/>
                        <a:t>Java, C#, Mozart/Oz</a:t>
                      </a:r>
                    </a:p>
                    <a:p>
                      <a:r>
                        <a:rPr lang="en-US"/>
                        <a:t>JoCAML, Polyphonic C#</a:t>
                      </a:r>
                    </a:p>
                  </a:txBody>
                  <a:tcPr/>
                </a:tc>
                <a:tc>
                  <a:txBody>
                    <a:bodyPr/>
                    <a:lstStyle/>
                    <a:p>
                      <a:r>
                        <a:rPr lang="en-US" i="1" u="sng"/>
                        <a:t>Blocking receive</a:t>
                      </a:r>
                    </a:p>
                    <a:p>
                      <a:r>
                        <a:rPr lang="en-US"/>
                        <a:t>CSP, Occam, CCS</a:t>
                      </a:r>
                    </a:p>
                    <a:p>
                      <a:r>
                        <a:rPr lang="en-US"/>
                        <a:t>Erlang, Scala, Go</a:t>
                      </a:r>
                    </a:p>
                  </a:txBody>
                  <a:tcPr/>
                </a:tc>
              </a:tr>
              <a:tr h="1016000">
                <a:tc>
                  <a:txBody>
                    <a:bodyPr/>
                    <a:lstStyle/>
                    <a:p>
                      <a:r>
                        <a:rPr lang="en-US"/>
                        <a:t>Non-blocking</a:t>
                      </a:r>
                    </a:p>
                  </a:txBody>
                  <a:tcPr/>
                </a:tc>
                <a:tc>
                  <a:txBody>
                    <a:bodyPr/>
                    <a:lstStyle/>
                    <a:p>
                      <a:r>
                        <a:rPr lang="en-US" i="1" u="sng"/>
                        <a:t>Soft Transactional Mem</a:t>
                      </a:r>
                    </a:p>
                    <a:p>
                      <a:r>
                        <a:rPr lang="en-US"/>
                        <a:t>Argus,</a:t>
                      </a:r>
                      <a:r>
                        <a:rPr lang="en-US" baseline="0"/>
                        <a:t> </a:t>
                      </a:r>
                      <a:r>
                        <a:rPr lang="en-US"/>
                        <a:t>Fortress</a:t>
                      </a:r>
                    </a:p>
                    <a:p>
                      <a:r>
                        <a:rPr lang="en-US"/>
                        <a:t>Clojure, X10</a:t>
                      </a:r>
                    </a:p>
                  </a:txBody>
                  <a:tcPr/>
                </a:tc>
                <a:tc>
                  <a:txBody>
                    <a:bodyPr/>
                    <a:lstStyle/>
                    <a:p>
                      <a:r>
                        <a:rPr lang="en-US" i="1" u="sng"/>
                        <a:t>Comm Event Loops</a:t>
                      </a:r>
                    </a:p>
                    <a:p>
                      <a:r>
                        <a:rPr lang="en-US"/>
                        <a:t>Actors, </a:t>
                      </a:r>
                      <a:r>
                        <a:rPr lang="en-US" baseline="0"/>
                        <a:t>AmbientTalk</a:t>
                      </a:r>
                    </a:p>
                    <a:p>
                      <a:r>
                        <a:rPr lang="en-US" baseline="0"/>
                        <a:t>E, Waterken</a:t>
                      </a:r>
                    </a:p>
                    <a:p>
                      <a:r>
                        <a:rPr lang="en-US" b="1" baseline="0"/>
                        <a:t>Ajax</a:t>
                      </a:r>
                      <a:endParaRPr lang="en-US" b="1"/>
                    </a:p>
                  </a:txBody>
                  <a:tcPr/>
                </a:tc>
              </a:tr>
            </a:tbl>
          </a:graphicData>
        </a:graphic>
      </p:graphicFrame>
      <p:sp>
        <p:nvSpPr>
          <p:cNvPr id="4" name="Rectangle 3" descr="Rectangle: Click to edit Master text styles&#10;Second level&#10;Third level&#10;Fourth level&#10;Fifth level"/>
          <p:cNvSpPr txBox="1">
            <a:spLocks noChangeArrowheads="1"/>
          </p:cNvSpPr>
          <p:nvPr/>
        </p:nvSpPr>
        <p:spPr bwMode="auto">
          <a:xfrm>
            <a:off x="838200" y="4572000"/>
            <a:ext cx="7772400" cy="2057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ts val="1200"/>
              </a:spcAft>
              <a:buClr>
                <a:schemeClr val="hlink"/>
              </a:buClr>
              <a:buSzTx/>
              <a:buFontTx/>
              <a:buNone/>
              <a:tabLst/>
              <a:defRPr/>
            </a:pPr>
            <a:endParaRPr kumimoji="0" lang="en-US" sz="2400" b="0" i="0" u="none" strike="noStrike" kern="0" cap="none" spc="0" normalizeH="0" baseline="0" noProof="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Defensive Concurrency</a:t>
            </a:r>
            <a:endParaRPr lang="en-US" sz="2400"/>
          </a:p>
        </p:txBody>
      </p:sp>
      <p:sp>
        <p:nvSpPr>
          <p:cNvPr id="7171" name="Rectangle 3" descr="Rectangle: Click to edit Master text styles&#10;Second level&#10;Third level&#10;Fourth level&#10;Fifth level"/>
          <p:cNvSpPr>
            <a:spLocks noGrp="1" noChangeArrowheads="1"/>
          </p:cNvSpPr>
          <p:nvPr>
            <p:ph type="body" idx="1"/>
          </p:nvPr>
        </p:nvSpPr>
        <p:spPr>
          <a:xfrm>
            <a:off x="838200" y="4572000"/>
            <a:ext cx="7772400" cy="2057400"/>
          </a:xfrm>
        </p:spPr>
        <p:txBody>
          <a:bodyPr/>
          <a:lstStyle/>
          <a:p>
            <a:pPr>
              <a:spcAft>
                <a:spcPts val="1200"/>
              </a:spcAft>
            </a:pPr>
            <a:r>
              <a:rPr lang="en-US" sz="2400"/>
              <a:t>No conventional deadlocks or memory races</a:t>
            </a:r>
          </a:p>
        </p:txBody>
      </p:sp>
      <p:graphicFrame>
        <p:nvGraphicFramePr>
          <p:cNvPr id="5" name="Table 4"/>
          <p:cNvGraphicFramePr>
            <a:graphicFrameLocks noGrp="1"/>
          </p:cNvGraphicFramePr>
          <p:nvPr/>
        </p:nvGraphicFramePr>
        <p:xfrm>
          <a:off x="838200" y="1828800"/>
          <a:ext cx="7162800" cy="2661920"/>
        </p:xfrm>
        <a:graphic>
          <a:graphicData uri="http://schemas.openxmlformats.org/drawingml/2006/table">
            <a:tbl>
              <a:tblPr firstRow="1" firstCol="1">
                <a:tableStyleId>{D7AC3CCA-C797-4891-BE02-D94E43425B78}</a:tableStyleId>
              </a:tblPr>
              <a:tblGrid>
                <a:gridCol w="1830494"/>
                <a:gridCol w="2865120"/>
                <a:gridCol w="2467186"/>
              </a:tblGrid>
              <a:tr h="457200">
                <a:tc>
                  <a:txBody>
                    <a:bodyPr/>
                    <a:lstStyle/>
                    <a:p>
                      <a:endParaRPr lang="en-US"/>
                    </a:p>
                  </a:txBody>
                  <a:tcPr/>
                </a:tc>
                <a:tc>
                  <a:txBody>
                    <a:bodyPr/>
                    <a:lstStyle/>
                    <a:p>
                      <a:r>
                        <a:rPr lang="en-US">
                          <a:solidFill>
                            <a:srgbClr val="7E7F8B"/>
                          </a:solidFill>
                        </a:rPr>
                        <a:t>Shared State</a:t>
                      </a:r>
                    </a:p>
                  </a:txBody>
                  <a:tcPr/>
                </a:tc>
                <a:tc>
                  <a:txBody>
                    <a:bodyPr/>
                    <a:lstStyle/>
                    <a:p>
                      <a:r>
                        <a:rPr lang="en-US"/>
                        <a:t>Message Passing</a:t>
                      </a:r>
                    </a:p>
                  </a:txBody>
                  <a:tcPr/>
                </a:tc>
              </a:tr>
              <a:tr h="1016000">
                <a:tc>
                  <a:txBody>
                    <a:bodyPr/>
                    <a:lstStyle/>
                    <a:p>
                      <a:r>
                        <a:rPr lang="en-US">
                          <a:solidFill>
                            <a:srgbClr val="7E7F8B"/>
                          </a:solidFill>
                        </a:rPr>
                        <a:t>Blocking</a:t>
                      </a:r>
                    </a:p>
                  </a:txBody>
                  <a:tcPr/>
                </a:tc>
                <a:tc>
                  <a:txBody>
                    <a:bodyPr/>
                    <a:lstStyle/>
                    <a:p>
                      <a:r>
                        <a:rPr lang="en-US">
                          <a:solidFill>
                            <a:srgbClr val="7E7F8B"/>
                          </a:solidFill>
                        </a:rPr>
                        <a:t>C++/pthreads</a:t>
                      </a:r>
                    </a:p>
                    <a:p>
                      <a:r>
                        <a:rPr lang="en-US">
                          <a:solidFill>
                            <a:srgbClr val="7E7F8B"/>
                          </a:solidFill>
                        </a:rPr>
                        <a:t>Java, C#, Mozart/Oz</a:t>
                      </a:r>
                    </a:p>
                    <a:p>
                      <a:r>
                        <a:rPr lang="en-US">
                          <a:solidFill>
                            <a:srgbClr val="7E7F8B"/>
                          </a:solidFill>
                        </a:rPr>
                        <a:t>JoCAML, Polyphonic C#</a:t>
                      </a:r>
                    </a:p>
                  </a:txBody>
                  <a:tcPr/>
                </a:tc>
                <a:tc>
                  <a:txBody>
                    <a:bodyPr/>
                    <a:lstStyle/>
                    <a:p>
                      <a:r>
                        <a:rPr lang="en-US" i="1" u="sng">
                          <a:solidFill>
                            <a:srgbClr val="7E7F8B"/>
                          </a:solidFill>
                        </a:rPr>
                        <a:t>Blocking receive</a:t>
                      </a:r>
                    </a:p>
                    <a:p>
                      <a:r>
                        <a:rPr lang="en-US">
                          <a:solidFill>
                            <a:srgbClr val="7E7F8B"/>
                          </a:solidFill>
                        </a:rPr>
                        <a:t>CSP, Occam, CCS</a:t>
                      </a:r>
                    </a:p>
                    <a:p>
                      <a:r>
                        <a:rPr lang="en-US">
                          <a:solidFill>
                            <a:srgbClr val="7E7F8B"/>
                          </a:solidFill>
                        </a:rPr>
                        <a:t>Erlang, Scala, Go</a:t>
                      </a:r>
                    </a:p>
                  </a:txBody>
                  <a:tcPr/>
                </a:tc>
              </a:tr>
              <a:tr h="1016000">
                <a:tc>
                  <a:txBody>
                    <a:bodyPr/>
                    <a:lstStyle/>
                    <a:p>
                      <a:r>
                        <a:rPr lang="en-US"/>
                        <a:t>Non-blocking</a:t>
                      </a:r>
                    </a:p>
                  </a:txBody>
                  <a:tcPr/>
                </a:tc>
                <a:tc>
                  <a:txBody>
                    <a:bodyPr/>
                    <a:lstStyle/>
                    <a:p>
                      <a:r>
                        <a:rPr lang="en-US" i="1" u="sng">
                          <a:solidFill>
                            <a:srgbClr val="7E7F8B"/>
                          </a:solidFill>
                        </a:rPr>
                        <a:t>Soft Transactional Mem</a:t>
                      </a:r>
                    </a:p>
                    <a:p>
                      <a:r>
                        <a:rPr lang="en-US">
                          <a:solidFill>
                            <a:srgbClr val="7E7F8B"/>
                          </a:solidFill>
                        </a:rPr>
                        <a:t>Argus,</a:t>
                      </a:r>
                      <a:r>
                        <a:rPr lang="en-US" baseline="0">
                          <a:solidFill>
                            <a:srgbClr val="7E7F8B"/>
                          </a:solidFill>
                        </a:rPr>
                        <a:t> </a:t>
                      </a:r>
                      <a:r>
                        <a:rPr lang="en-US">
                          <a:solidFill>
                            <a:srgbClr val="7E7F8B"/>
                          </a:solidFill>
                        </a:rPr>
                        <a:t>Fortress</a:t>
                      </a:r>
                    </a:p>
                    <a:p>
                      <a:r>
                        <a:rPr lang="en-US">
                          <a:solidFill>
                            <a:srgbClr val="7E7F8B"/>
                          </a:solidFill>
                        </a:rPr>
                        <a:t>Clojure, X10</a:t>
                      </a:r>
                    </a:p>
                  </a:txBody>
                  <a:tcPr/>
                </a:tc>
                <a:tc>
                  <a:txBody>
                    <a:bodyPr/>
                    <a:lstStyle/>
                    <a:p>
                      <a:r>
                        <a:rPr lang="en-US" i="1" u="sng"/>
                        <a:t>Comm Event Loops</a:t>
                      </a:r>
                    </a:p>
                    <a:p>
                      <a:r>
                        <a:rPr lang="en-US"/>
                        <a:t>Actors, </a:t>
                      </a:r>
                      <a:r>
                        <a:rPr lang="en-US" baseline="0"/>
                        <a:t>AmbientTalk</a:t>
                      </a:r>
                    </a:p>
                    <a:p>
                      <a:r>
                        <a:rPr lang="en-US" baseline="0"/>
                        <a:t>E, Waterken</a:t>
                      </a:r>
                    </a:p>
                    <a:p>
                      <a:r>
                        <a:rPr lang="en-US" b="1" baseline="0"/>
                        <a:t>Ajax</a:t>
                      </a:r>
                      <a:endParaRPr lang="en-US" b="1"/>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Concurrency</a:t>
            </a:r>
            <a:endParaRPr lang="en-US" sz="2400"/>
          </a:p>
        </p:txBody>
      </p:sp>
      <p:sp>
        <p:nvSpPr>
          <p:cNvPr id="7171" name="Rectangle 3" descr="Rectangle: Click to edit Master text styles&#10;Second level&#10;Third level&#10;Fourth level&#10;Fifth level"/>
          <p:cNvSpPr>
            <a:spLocks noGrp="1" noChangeArrowheads="1"/>
          </p:cNvSpPr>
          <p:nvPr>
            <p:ph type="body" idx="1"/>
          </p:nvPr>
        </p:nvSpPr>
        <p:spPr>
          <a:xfrm>
            <a:off x="838200" y="4572000"/>
            <a:ext cx="7772400" cy="2057400"/>
          </a:xfrm>
        </p:spPr>
        <p:txBody>
          <a:bodyPr/>
          <a:lstStyle/>
          <a:p>
            <a:pPr>
              <a:spcAft>
                <a:spcPts val="1200"/>
              </a:spcAft>
            </a:pPr>
            <a:r>
              <a:rPr lang="en-US" sz="2400"/>
              <a:t>No conventional deadlocks or memory races</a:t>
            </a:r>
          </a:p>
          <a:p>
            <a:pPr>
              <a:spcAft>
                <a:spcPts val="1200"/>
              </a:spcAft>
            </a:pPr>
            <a:r>
              <a:rPr lang="en-US" sz="2400">
                <a:solidFill>
                  <a:schemeClr val="tx2">
                    <a:lumMod val="75000"/>
                  </a:schemeClr>
                </a:solidFill>
                <a:latin typeface="Arial Narrow"/>
              </a:rPr>
              <a:t>var </a:t>
            </a:r>
            <a:r>
              <a:rPr lang="en-US" sz="2400" i="1">
                <a:solidFill>
                  <a:schemeClr val="bg2">
                    <a:lumMod val="10000"/>
                  </a:schemeClr>
                </a:solidFill>
                <a:latin typeface="Arial Narrow"/>
              </a:rPr>
              <a:t>good </a:t>
            </a:r>
            <a:r>
              <a:rPr lang="en-US" sz="2400">
                <a:solidFill>
                  <a:schemeClr val="bg2">
                    <a:lumMod val="10000"/>
                  </a:schemeClr>
                </a:solidFill>
                <a:latin typeface="Arial Narrow"/>
              </a:rPr>
              <a:t>= bob.buy(desc, payment);             </a:t>
            </a:r>
            <a:r>
              <a:rPr lang="en-US" sz="2400"/>
              <a:t>// do it immediately</a:t>
            </a:r>
          </a:p>
          <a:p>
            <a:pPr>
              <a:spcAft>
                <a:spcPts val="1200"/>
              </a:spcAft>
            </a:pPr>
            <a:r>
              <a:rPr lang="en-US" sz="2400">
                <a:solidFill>
                  <a:schemeClr val="tx2">
                    <a:lumMod val="75000"/>
                  </a:schemeClr>
                </a:solidFill>
                <a:latin typeface="Arial Narrow"/>
              </a:rPr>
              <a:t>var </a:t>
            </a:r>
            <a:r>
              <a:rPr lang="en-US" sz="2400" i="1">
                <a:solidFill>
                  <a:schemeClr val="bg2">
                    <a:lumMod val="10000"/>
                  </a:schemeClr>
                </a:solidFill>
                <a:latin typeface="Arial Narrow"/>
              </a:rPr>
              <a:t>goodP </a:t>
            </a:r>
            <a:r>
              <a:rPr lang="en-US" sz="2400">
                <a:solidFill>
                  <a:schemeClr val="bg2">
                    <a:lumMod val="10000"/>
                  </a:schemeClr>
                </a:solidFill>
                <a:latin typeface="Arial Narrow"/>
              </a:rPr>
              <a:t>= bobP ! buy(desc, payment);      </a:t>
            </a:r>
            <a:r>
              <a:rPr lang="en-US" sz="2400"/>
              <a:t>// do it eventually</a:t>
            </a:r>
          </a:p>
        </p:txBody>
      </p:sp>
      <p:graphicFrame>
        <p:nvGraphicFramePr>
          <p:cNvPr id="5" name="Table 4"/>
          <p:cNvGraphicFramePr>
            <a:graphicFrameLocks noGrp="1"/>
          </p:cNvGraphicFramePr>
          <p:nvPr/>
        </p:nvGraphicFramePr>
        <p:xfrm>
          <a:off x="838200" y="1828800"/>
          <a:ext cx="7162800" cy="2661920"/>
        </p:xfrm>
        <a:graphic>
          <a:graphicData uri="http://schemas.openxmlformats.org/drawingml/2006/table">
            <a:tbl>
              <a:tblPr firstRow="1" firstCol="1">
                <a:tableStyleId>{D7AC3CCA-C797-4891-BE02-D94E43425B78}</a:tableStyleId>
              </a:tblPr>
              <a:tblGrid>
                <a:gridCol w="1830494"/>
                <a:gridCol w="2865120"/>
                <a:gridCol w="2467186"/>
              </a:tblGrid>
              <a:tr h="457200">
                <a:tc>
                  <a:txBody>
                    <a:bodyPr/>
                    <a:lstStyle/>
                    <a:p>
                      <a:endParaRPr lang="en-US"/>
                    </a:p>
                  </a:txBody>
                  <a:tcPr/>
                </a:tc>
                <a:tc>
                  <a:txBody>
                    <a:bodyPr/>
                    <a:lstStyle/>
                    <a:p>
                      <a:r>
                        <a:rPr lang="en-US">
                          <a:solidFill>
                            <a:srgbClr val="7E7F8B"/>
                          </a:solidFill>
                        </a:rPr>
                        <a:t>Shared State</a:t>
                      </a:r>
                    </a:p>
                  </a:txBody>
                  <a:tcPr/>
                </a:tc>
                <a:tc>
                  <a:txBody>
                    <a:bodyPr/>
                    <a:lstStyle/>
                    <a:p>
                      <a:r>
                        <a:rPr lang="en-US"/>
                        <a:t>Message Passing</a:t>
                      </a:r>
                    </a:p>
                  </a:txBody>
                  <a:tcPr/>
                </a:tc>
              </a:tr>
              <a:tr h="1016000">
                <a:tc>
                  <a:txBody>
                    <a:bodyPr/>
                    <a:lstStyle/>
                    <a:p>
                      <a:r>
                        <a:rPr lang="en-US">
                          <a:solidFill>
                            <a:srgbClr val="7E7F8B"/>
                          </a:solidFill>
                        </a:rPr>
                        <a:t>Blocking</a:t>
                      </a:r>
                    </a:p>
                  </a:txBody>
                  <a:tcPr/>
                </a:tc>
                <a:tc>
                  <a:txBody>
                    <a:bodyPr/>
                    <a:lstStyle/>
                    <a:p>
                      <a:r>
                        <a:rPr lang="en-US">
                          <a:solidFill>
                            <a:srgbClr val="7E7F8B"/>
                          </a:solidFill>
                        </a:rPr>
                        <a:t>C++/pthreads</a:t>
                      </a:r>
                    </a:p>
                    <a:p>
                      <a:r>
                        <a:rPr lang="en-US">
                          <a:solidFill>
                            <a:srgbClr val="7E7F8B"/>
                          </a:solidFill>
                        </a:rPr>
                        <a:t>Java, C#, Mozart/Oz</a:t>
                      </a:r>
                    </a:p>
                    <a:p>
                      <a:r>
                        <a:rPr lang="en-US">
                          <a:solidFill>
                            <a:srgbClr val="7E7F8B"/>
                          </a:solidFill>
                        </a:rPr>
                        <a:t>JoCAML, Polyphonic C#</a:t>
                      </a:r>
                    </a:p>
                  </a:txBody>
                  <a:tcPr/>
                </a:tc>
                <a:tc>
                  <a:txBody>
                    <a:bodyPr/>
                    <a:lstStyle/>
                    <a:p>
                      <a:r>
                        <a:rPr lang="en-US" i="1" u="sng">
                          <a:solidFill>
                            <a:srgbClr val="7E7F8B"/>
                          </a:solidFill>
                        </a:rPr>
                        <a:t>Blocking receive</a:t>
                      </a:r>
                    </a:p>
                    <a:p>
                      <a:r>
                        <a:rPr lang="en-US">
                          <a:solidFill>
                            <a:srgbClr val="7E7F8B"/>
                          </a:solidFill>
                        </a:rPr>
                        <a:t>CSP, Occam, CCS</a:t>
                      </a:r>
                    </a:p>
                    <a:p>
                      <a:r>
                        <a:rPr lang="en-US">
                          <a:solidFill>
                            <a:srgbClr val="7E7F8B"/>
                          </a:solidFill>
                        </a:rPr>
                        <a:t>Erlang, Scala, Go</a:t>
                      </a:r>
                    </a:p>
                  </a:txBody>
                  <a:tcPr/>
                </a:tc>
              </a:tr>
              <a:tr h="1016000">
                <a:tc>
                  <a:txBody>
                    <a:bodyPr/>
                    <a:lstStyle/>
                    <a:p>
                      <a:r>
                        <a:rPr lang="en-US"/>
                        <a:t>Non-blocking</a:t>
                      </a:r>
                    </a:p>
                  </a:txBody>
                  <a:tcPr/>
                </a:tc>
                <a:tc>
                  <a:txBody>
                    <a:bodyPr/>
                    <a:lstStyle/>
                    <a:p>
                      <a:r>
                        <a:rPr lang="en-US" i="1" u="sng">
                          <a:solidFill>
                            <a:srgbClr val="7E7F8B"/>
                          </a:solidFill>
                        </a:rPr>
                        <a:t>Soft Transactional Mem</a:t>
                      </a:r>
                    </a:p>
                    <a:p>
                      <a:r>
                        <a:rPr lang="en-US">
                          <a:solidFill>
                            <a:srgbClr val="7E7F8B"/>
                          </a:solidFill>
                        </a:rPr>
                        <a:t>Argus,</a:t>
                      </a:r>
                      <a:r>
                        <a:rPr lang="en-US" baseline="0">
                          <a:solidFill>
                            <a:srgbClr val="7E7F8B"/>
                          </a:solidFill>
                        </a:rPr>
                        <a:t> </a:t>
                      </a:r>
                      <a:r>
                        <a:rPr lang="en-US">
                          <a:solidFill>
                            <a:srgbClr val="7E7F8B"/>
                          </a:solidFill>
                        </a:rPr>
                        <a:t>Fortress</a:t>
                      </a:r>
                    </a:p>
                    <a:p>
                      <a:r>
                        <a:rPr lang="en-US">
                          <a:solidFill>
                            <a:srgbClr val="7E7F8B"/>
                          </a:solidFill>
                        </a:rPr>
                        <a:t>Clojure, X10</a:t>
                      </a:r>
                    </a:p>
                  </a:txBody>
                  <a:tcPr/>
                </a:tc>
                <a:tc>
                  <a:txBody>
                    <a:bodyPr/>
                    <a:lstStyle/>
                    <a:p>
                      <a:r>
                        <a:rPr lang="en-US" i="1" u="sng"/>
                        <a:t>Comm Event Loops</a:t>
                      </a:r>
                    </a:p>
                    <a:p>
                      <a:r>
                        <a:rPr lang="en-US"/>
                        <a:t>Actors, </a:t>
                      </a:r>
                      <a:r>
                        <a:rPr lang="en-US" baseline="0"/>
                        <a:t>AmbientTalk</a:t>
                      </a:r>
                    </a:p>
                    <a:p>
                      <a:r>
                        <a:rPr lang="en-US" baseline="0"/>
                        <a:t>E, Waterken</a:t>
                      </a:r>
                    </a:p>
                    <a:p>
                      <a:r>
                        <a:rPr lang="en-US" b="1" baseline="0"/>
                        <a:t>Ajax, Dr. SES</a:t>
                      </a:r>
                      <a:endParaRPr lang="en-US" b="1"/>
                    </a:p>
                  </a:txBody>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sp>
        <p:nvSpPr>
          <p:cNvPr id="72" name="Rectangle 69"/>
          <p:cNvSpPr>
            <a:spLocks noChangeArrowheads="1"/>
          </p:cNvSpPr>
          <p:nvPr/>
        </p:nvSpPr>
        <p:spPr bwMode="auto">
          <a:xfrm>
            <a:off x="398463" y="1752600"/>
            <a:ext cx="4021137" cy="713272"/>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a:p>
            <a:pPr algn="l" hangingPunct="1">
              <a:lnSpc>
                <a:spcPct val="85000"/>
              </a:lnSpc>
              <a:buClrTx/>
            </a:pPr>
            <a:r>
              <a:rPr lang="en-GB" sz="1800">
                <a:latin typeface="Arial Narrow" pitchFamily="-65" charset="0"/>
              </a:rPr>
              <a:t>paymentP ! deposit(10, myPurse);</a:t>
            </a:r>
          </a:p>
          <a:p>
            <a:pPr algn="l" hangingPunct="1">
              <a:lnSpc>
                <a:spcPct val="85000"/>
              </a:lnSpc>
              <a:buClrTx/>
            </a:pPr>
            <a:r>
              <a:rPr lang="en-GB" sz="1800" b="1">
                <a:solidFill>
                  <a:srgbClr val="660066"/>
                </a:solidFill>
                <a:latin typeface="Arial Narrow" pitchFamily="-65" charset="0"/>
              </a:rPr>
              <a:t>const </a:t>
            </a:r>
            <a:r>
              <a:rPr lang="en-GB" sz="1800" b="1" i="1">
                <a:latin typeface="Arial Narrow" pitchFamily="-65" charset="0"/>
              </a:rPr>
              <a:t>goodP</a:t>
            </a:r>
            <a:r>
              <a:rPr lang="en-GB" sz="1800" b="1">
                <a:latin typeface="Arial Narrow" pitchFamily="-65" charset="0"/>
              </a:rPr>
              <a:t> = bobP ! buy(desc, paymentP);</a:t>
            </a:r>
          </a:p>
        </p:txBody>
      </p:sp>
      <p:sp>
        <p:nvSpPr>
          <p:cNvPr id="73" name="Rectangle 70"/>
          <p:cNvSpPr>
            <a:spLocks noChangeArrowheads="1"/>
          </p:cNvSpPr>
          <p:nvPr/>
        </p:nvSpPr>
        <p:spPr bwMode="auto">
          <a:xfrm>
            <a:off x="4495800" y="1752600"/>
            <a:ext cx="4495800" cy="713272"/>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rgbClr val="660066"/>
                </a:solidFill>
                <a:latin typeface="Arial Narrow" pitchFamily="-65" charset="0"/>
              </a:rPr>
              <a:t>return </a:t>
            </a:r>
            <a:r>
              <a:rPr lang="en-GB" sz="1800">
                <a:latin typeface="Arial Narrow" pitchFamily="-65" charset="0"/>
              </a:rPr>
              <a:t>Q.when(paymentP, </a:t>
            </a:r>
            <a:r>
              <a:rPr lang="en-GB" sz="1800">
                <a:solidFill>
                  <a:srgbClr val="660066"/>
                </a:solidFill>
                <a:latin typeface="Arial Narrow" pitchFamily="-65" charset="0"/>
              </a:rPr>
              <a:t>const</a:t>
            </a:r>
            <a:r>
              <a:rPr lang="en-GB" sz="1800">
                <a:latin typeface="Arial Narrow" pitchFamily="-65" charset="0"/>
              </a:rPr>
              <a:t>(p) {</a:t>
            </a:r>
          </a:p>
          <a:p>
            <a:pPr>
              <a:lnSpc>
                <a:spcPct val="85000"/>
              </a:lnSpc>
            </a:pPr>
            <a:r>
              <a:rPr lang="en-GB" sz="1800">
                <a:latin typeface="Arial Narrow" pitchFamily="-65" charset="0"/>
              </a:rPr>
              <a:t>    </a:t>
            </a:r>
            <a:r>
              <a:rPr lang="en-GB" sz="1800">
                <a:solidFill>
                  <a:srgbClr val="660066"/>
                </a:solidFill>
                <a:latin typeface="Arial Narrow" pitchFamily="-65" charset="0"/>
              </a:rPr>
              <a:t>return </a:t>
            </a:r>
            <a:r>
              <a:rPr lang="en-GB" sz="1800">
                <a:latin typeface="Arial Narrow" pitchFamily="-65" charset="0"/>
              </a:rPr>
              <a:t>Q.when(myPurse ! deposit(10, p), </a:t>
            </a:r>
            <a:r>
              <a:rPr lang="en-GB" sz="1800">
                <a:solidFill>
                  <a:srgbClr val="660066"/>
                </a:solidFill>
                <a:latin typeface="Arial Narrow" pitchFamily="-65" charset="0"/>
              </a:rPr>
              <a:t>const</a:t>
            </a:r>
            <a:r>
              <a:rPr lang="en-GB" sz="1800">
                <a:latin typeface="Arial Narrow" pitchFamily="-65" charset="0"/>
              </a:rPr>
              <a:t>(_) {</a:t>
            </a:r>
          </a:p>
          <a:p>
            <a:pPr>
              <a:lnSpc>
                <a:spcPct val="85000"/>
              </a:lnSpc>
            </a:pPr>
            <a:r>
              <a:rPr lang="en-GB" sz="1800">
                <a:latin typeface="Arial Narrow" pitchFamily="-65" charset="0"/>
              </a:rPr>
              <a:t>        </a:t>
            </a:r>
            <a:r>
              <a:rPr lang="en-GB" sz="1800">
                <a:solidFill>
                  <a:srgbClr val="660066"/>
                </a:solidFill>
                <a:latin typeface="Arial Narrow" pitchFamily="-65" charset="0"/>
              </a:rPr>
              <a:t>return</a:t>
            </a:r>
            <a:r>
              <a:rPr lang="en-GB" sz="1800">
                <a:latin typeface="Arial Narrow" pitchFamily="-65" charset="0"/>
              </a:rPr>
              <a:t> good; }, </a:t>
            </a:r>
            <a:r>
              <a:rPr lang="en-US" sz="1800">
                <a:latin typeface="Arial Narrow" pitchFamily="-65" charset="0"/>
              </a:rPr>
              <a:t>…</a:t>
            </a:r>
            <a:endParaRPr lang="en-GB" sz="1800">
              <a:latin typeface="Arial Narrow" pitchFamily="-65" charset="0"/>
            </a:endParaRPr>
          </a:p>
        </p:txBody>
      </p:sp>
      <p:pic>
        <p:nvPicPr>
          <p:cNvPr id="79"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80"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3"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85" name="Group 8"/>
          <p:cNvGrpSpPr>
            <a:grpSpLocks/>
          </p:cNvGrpSpPr>
          <p:nvPr/>
        </p:nvGrpSpPr>
        <p:grpSpPr bwMode="auto">
          <a:xfrm>
            <a:off x="2143125" y="4864100"/>
            <a:ext cx="1182688" cy="1519237"/>
            <a:chOff x="1398" y="3116"/>
            <a:chExt cx="210" cy="270"/>
          </a:xfrm>
        </p:grpSpPr>
        <p:sp>
          <p:nvSpPr>
            <p:cNvPr id="86"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87"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88"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89"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90"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91"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92"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93"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94"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99"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00"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01"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02"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03"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104"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105"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106"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107"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108"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109" name="Group 28"/>
          <p:cNvGrpSpPr>
            <a:grpSpLocks/>
          </p:cNvGrpSpPr>
          <p:nvPr/>
        </p:nvGrpSpPr>
        <p:grpSpPr bwMode="auto">
          <a:xfrm>
            <a:off x="4048125" y="4713287"/>
            <a:ext cx="827088" cy="1062038"/>
            <a:chOff x="2545" y="2686"/>
            <a:chExt cx="521" cy="669"/>
          </a:xfrm>
        </p:grpSpPr>
        <p:grpSp>
          <p:nvGrpSpPr>
            <p:cNvPr id="110" name="Group 29"/>
            <p:cNvGrpSpPr>
              <a:grpSpLocks/>
            </p:cNvGrpSpPr>
            <p:nvPr/>
          </p:nvGrpSpPr>
          <p:grpSpPr bwMode="auto">
            <a:xfrm>
              <a:off x="2545" y="2671"/>
              <a:ext cx="521" cy="668"/>
              <a:chOff x="1398" y="3116"/>
              <a:chExt cx="210" cy="270"/>
            </a:xfrm>
          </p:grpSpPr>
          <p:sp>
            <p:nvSpPr>
              <p:cNvPr id="112"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13"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14"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15"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16"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17"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18"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19"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20"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21"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22"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23"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24"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25"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126"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127"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128"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129"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111"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130" name="Group 49"/>
          <p:cNvGrpSpPr>
            <a:grpSpLocks/>
          </p:cNvGrpSpPr>
          <p:nvPr/>
        </p:nvGrpSpPr>
        <p:grpSpPr bwMode="auto">
          <a:xfrm>
            <a:off x="5634038" y="4864100"/>
            <a:ext cx="1182687" cy="1519237"/>
            <a:chOff x="1398" y="3116"/>
            <a:chExt cx="210" cy="270"/>
          </a:xfrm>
        </p:grpSpPr>
        <p:sp>
          <p:nvSpPr>
            <p:cNvPr id="131"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2"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33"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34"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35"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36"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37"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38"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39"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40"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41"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42"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43"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44"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145"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146"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147"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148"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149"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150"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151"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152"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153" name="AutoShape 75"/>
          <p:cNvSpPr>
            <a:spLocks noChangeArrowheads="1"/>
          </p:cNvSpPr>
          <p:nvPr/>
        </p:nvSpPr>
        <p:spPr bwMode="auto">
          <a:xfrm>
            <a:off x="3641725" y="3148012"/>
            <a:ext cx="911225" cy="682625"/>
          </a:xfrm>
          <a:prstGeom prst="rightArrow">
            <a:avLst>
              <a:gd name="adj1" fmla="val 54667"/>
              <a:gd name="adj2" fmla="val 40442"/>
            </a:avLst>
          </a:prstGeom>
          <a:solidFill>
            <a:srgbClr val="3399FF"/>
          </a:solidFill>
          <a:ln w="25400">
            <a:noFill/>
            <a:miter lim="800000"/>
            <a:headEnd/>
            <a:tailEnd type="none" w="lg" len="sm"/>
          </a:ln>
        </p:spPr>
        <p:txBody>
          <a:bodyPr wrap="none" lIns="0" tIns="0" rIns="0" bIns="0" anchor="ctr">
            <a:prstTxWarp prst="textNoShape">
              <a:avLst/>
            </a:prstTxWarp>
          </a:bodyPr>
          <a:lstStyle/>
          <a:p>
            <a:pPr hangingPunct="1">
              <a:lnSpc>
                <a:spcPct val="100000"/>
              </a:lnSpc>
              <a:spcBef>
                <a:spcPct val="50000"/>
              </a:spcBef>
              <a:buClrTx/>
            </a:pPr>
            <a:endParaRPr lang="en-US">
              <a:latin typeface="Futura Bk" pitchFamily="34" charset="0"/>
            </a:endParaRPr>
          </a:p>
        </p:txBody>
      </p:sp>
      <p:sp>
        <p:nvSpPr>
          <p:cNvPr id="154" name="Text Box 76"/>
          <p:cNvSpPr txBox="1">
            <a:spLocks noChangeArrowheads="1"/>
          </p:cNvSpPr>
          <p:nvPr/>
        </p:nvSpPr>
        <p:spPr bwMode="auto">
          <a:xfrm>
            <a:off x="3876675" y="3300412"/>
            <a:ext cx="314325" cy="244475"/>
          </a:xfrm>
          <a:prstGeom prst="rect">
            <a:avLst/>
          </a:prstGeom>
          <a:noFill/>
          <a:ln w="25400">
            <a:noFill/>
            <a:miter lim="800000"/>
            <a:headEnd/>
            <a:tailEnd type="none" w="lg" len="sm"/>
          </a:ln>
        </p:spPr>
        <p:txBody>
          <a:bodyPr wrap="none" lIns="0" tIns="0" rIns="0" bIns="0">
            <a:prstTxWarp prst="textNoShape">
              <a:avLst/>
            </a:prstTxWarp>
            <a:spAutoFit/>
          </a:bodyPr>
          <a:lstStyle/>
          <a:p>
            <a:pPr algn="r" hangingPunct="1">
              <a:lnSpc>
                <a:spcPct val="100000"/>
              </a:lnSpc>
              <a:spcBef>
                <a:spcPct val="50000"/>
              </a:spcBef>
              <a:buClrTx/>
            </a:pPr>
            <a:r>
              <a:rPr lang="en-US" sz="1600">
                <a:solidFill>
                  <a:srgbClr val="000000"/>
                </a:solidFill>
                <a:latin typeface="Arial Narrow" pitchFamily="-65" charset="0"/>
              </a:rPr>
              <a:t> buy</a:t>
            </a:r>
          </a:p>
        </p:txBody>
      </p:sp>
      <p:sp>
        <p:nvSpPr>
          <p:cNvPr id="155" name="Line 77"/>
          <p:cNvSpPr>
            <a:spLocks noChangeShapeType="1"/>
          </p:cNvSpPr>
          <p:nvPr/>
        </p:nvSpPr>
        <p:spPr bwMode="auto">
          <a:xfrm>
            <a:off x="4040188" y="3575050"/>
            <a:ext cx="379412" cy="1214437"/>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156" name="Text Box 78"/>
          <p:cNvSpPr txBox="1">
            <a:spLocks noChangeArrowheads="1"/>
          </p:cNvSpPr>
          <p:nvPr/>
        </p:nvSpPr>
        <p:spPr bwMode="auto">
          <a:xfrm>
            <a:off x="2371725" y="5775325"/>
            <a:ext cx="684213"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$90</a:t>
            </a:r>
          </a:p>
        </p:txBody>
      </p:sp>
      <p:sp>
        <p:nvSpPr>
          <p:cNvPr id="157" name="Text Box 80"/>
          <p:cNvSpPr txBox="1">
            <a:spLocks noChangeArrowheads="1"/>
          </p:cNvSpPr>
          <p:nvPr/>
        </p:nvSpPr>
        <p:spPr bwMode="auto">
          <a:xfrm>
            <a:off x="4192588" y="5245100"/>
            <a:ext cx="530225"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$10</a:t>
            </a:r>
          </a:p>
        </p:txBody>
      </p:sp>
      <p:sp>
        <p:nvSpPr>
          <p:cNvPr id="158"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159" name="Line 93"/>
          <p:cNvSpPr>
            <a:spLocks noChangeShapeType="1"/>
          </p:cNvSpPr>
          <p:nvPr/>
        </p:nvSpPr>
        <p:spPr bwMode="auto">
          <a:xfrm>
            <a:off x="2133600" y="3497262"/>
            <a:ext cx="2125663" cy="1365250"/>
          </a:xfrm>
          <a:prstGeom prst="line">
            <a:avLst/>
          </a:prstGeom>
          <a:noFill/>
          <a:ln w="38100">
            <a:solidFill>
              <a:srgbClr val="AC0039"/>
            </a:solidFill>
            <a:round/>
            <a:headEnd/>
            <a:tailEnd type="triangle" w="lg" len="lg"/>
          </a:ln>
        </p:spPr>
        <p:txBody>
          <a:bodyPr lIns="0" tIns="0" rIns="0" bIns="0"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Rectangle 5"/>
          <p:cNvSpPr/>
          <p:nvPr/>
        </p:nvSpPr>
        <p:spPr bwMode="auto">
          <a:xfrm>
            <a:off x="7162800" y="5943600"/>
            <a:ext cx="1752600" cy="6858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7170" name="Rectangle 2"/>
          <p:cNvSpPr>
            <a:spLocks noGrp="1" noChangeArrowheads="1"/>
          </p:cNvSpPr>
          <p:nvPr>
            <p:ph type="title"/>
          </p:nvPr>
        </p:nvSpPr>
        <p:spPr/>
        <p:txBody>
          <a:bodyPr/>
          <a:lstStyle/>
          <a:p>
            <a:r>
              <a:rPr lang="en-US">
                <a:solidFill>
                  <a:srgbClr val="660066"/>
                </a:solidFill>
              </a:rPr>
              <a:t>Money as “factorial” of secure coding</a:t>
            </a:r>
            <a:endParaRPr lang="en-US" sz="2400"/>
          </a:p>
        </p:txBody>
      </p:sp>
      <p:sp>
        <p:nvSpPr>
          <p:cNvPr id="7171" name="Rectangle 3" descr="Rectangle: Click to edit Master text styles&#10;Second level&#10;Third level&#10;Fourth level&#10;Fifth level"/>
          <p:cNvSpPr>
            <a:spLocks noGrp="1" noChangeArrowheads="1"/>
          </p:cNvSpPr>
          <p:nvPr>
            <p:ph type="body" idx="1"/>
          </p:nvPr>
        </p:nvSpPr>
        <p:spPr>
          <a:xfrm>
            <a:off x="533400" y="1676400"/>
            <a:ext cx="7772400" cy="4800600"/>
          </a:xfrm>
        </p:spPr>
        <p:txBody>
          <a:bodyPr/>
          <a:lstStyle/>
          <a:p>
            <a:pPr>
              <a:spcBef>
                <a:spcPts val="100"/>
              </a:spcBef>
              <a:spcAft>
                <a:spcPts val="0"/>
              </a:spcAft>
              <a:buNone/>
            </a:pPr>
            <a:r>
              <a:rPr lang="en-US" sz="1600">
                <a:solidFill>
                  <a:schemeClr val="bg2">
                    <a:lumMod val="10000"/>
                  </a:schemeClr>
                </a:solidFill>
                <a:latin typeface="Arial Narrow"/>
              </a:rPr>
              <a:t> </a:t>
            </a:r>
            <a:r>
              <a:rPr lang="en-US" sz="1600">
                <a:solidFill>
                  <a:schemeClr val="tx2">
                    <a:lumMod val="75000"/>
                  </a:schemeClr>
                </a:solidFill>
                <a:latin typeface="Arial Narrow"/>
              </a:rPr>
              <a:t>const </a:t>
            </a:r>
            <a:r>
              <a:rPr lang="en-US" sz="1600" i="1">
                <a:solidFill>
                  <a:schemeClr val="bg2">
                    <a:lumMod val="10000"/>
                  </a:schemeClr>
                </a:solidFill>
                <a:latin typeface="Arial Narrow"/>
              </a:rPr>
              <a:t>makeMint</a:t>
            </a:r>
            <a:r>
              <a:rPr lang="en-US" sz="1600">
                <a:solidFill>
                  <a:schemeClr val="bg2">
                    <a:lumMod val="10000"/>
                  </a:schemeClr>
                </a:solidFill>
                <a:latin typeface="Arial Narrow"/>
              </a:rPr>
              <a:t>() {</a:t>
            </a:r>
          </a:p>
          <a:p>
            <a:pPr>
              <a:spcBef>
                <a:spcPts val="100"/>
              </a:spcBef>
              <a:spcAft>
                <a:spcPts val="0"/>
              </a:spcAft>
              <a:buNone/>
            </a:pPr>
            <a:r>
              <a:rPr lang="en-US" sz="1600">
                <a:solidFill>
                  <a:schemeClr val="bg2">
                    <a:lumMod val="10000"/>
                  </a:schemeClr>
                </a:solidFill>
                <a:latin typeface="Arial Narrow"/>
              </a:rPr>
              <a:t>      </a:t>
            </a:r>
            <a:r>
              <a:rPr lang="en-US" sz="1600">
                <a:solidFill>
                  <a:srgbClr val="4D004D"/>
                </a:solidFill>
                <a:latin typeface="Arial Narrow"/>
              </a:rPr>
              <a:t>const </a:t>
            </a:r>
            <a:r>
              <a:rPr lang="en-US" sz="1600" i="1">
                <a:solidFill>
                  <a:schemeClr val="bg2">
                    <a:lumMod val="10000"/>
                  </a:schemeClr>
                </a:solidFill>
                <a:latin typeface="Arial Narrow"/>
              </a:rPr>
              <a:t>decr </a:t>
            </a:r>
            <a:r>
              <a:rPr lang="en-US" sz="1600">
                <a:solidFill>
                  <a:schemeClr val="bg2">
                    <a:lumMod val="10000"/>
                  </a:schemeClr>
                </a:solidFill>
                <a:latin typeface="Arial Narrow"/>
              </a:rPr>
              <a:t>= WeakMap();</a:t>
            </a:r>
          </a:p>
          <a:p>
            <a:pPr>
              <a:spcBef>
                <a:spcPts val="100"/>
              </a:spcBef>
              <a:spcAft>
                <a:spcPts val="0"/>
              </a:spcAft>
              <a:buNone/>
            </a:pPr>
            <a:r>
              <a:rPr lang="en-US" sz="1600">
                <a:solidFill>
                  <a:schemeClr val="bg2">
                    <a:lumMod val="10000"/>
                  </a:schemeClr>
                </a:solidFill>
                <a:latin typeface="Arial Narrow"/>
              </a:rPr>
              <a:t>      </a:t>
            </a:r>
            <a:r>
              <a:rPr lang="en-US" sz="1600">
                <a:solidFill>
                  <a:srgbClr val="4D004D"/>
                </a:solidFill>
                <a:latin typeface="Arial Narrow"/>
              </a:rPr>
              <a:t>const </a:t>
            </a:r>
            <a:r>
              <a:rPr lang="en-US" sz="1600" i="1">
                <a:solidFill>
                  <a:schemeClr val="bg2">
                    <a:lumMod val="10000"/>
                  </a:schemeClr>
                </a:solidFill>
                <a:latin typeface="Arial Narrow"/>
              </a:rPr>
              <a:t>mint</a:t>
            </a:r>
            <a:r>
              <a:rPr lang="en-US" sz="1600">
                <a:solidFill>
                  <a:schemeClr val="bg2">
                    <a:lumMod val="10000"/>
                  </a:schemeClr>
                </a:solidFill>
                <a:latin typeface="Arial Narrow"/>
              </a:rPr>
              <a:t>(</a:t>
            </a:r>
            <a:r>
              <a:rPr lang="en-US" sz="1600" i="1">
                <a:solidFill>
                  <a:schemeClr val="bg2">
                    <a:lumMod val="10000"/>
                  </a:schemeClr>
                </a:solidFill>
                <a:latin typeface="Arial Narrow"/>
              </a:rPr>
              <a:t>balance </a:t>
            </a:r>
            <a:r>
              <a:rPr lang="en-US" sz="1600">
                <a:solidFill>
                  <a:schemeClr val="bg2">
                    <a:lumMod val="10000"/>
                  </a:schemeClr>
                </a:solidFill>
                <a:latin typeface="Arial Narrow"/>
              </a:rPr>
              <a:t>::Nat) {</a:t>
            </a:r>
          </a:p>
          <a:p>
            <a:pPr>
              <a:spcBef>
                <a:spcPts val="100"/>
              </a:spcBef>
              <a:spcAft>
                <a:spcPts val="0"/>
              </a:spcAft>
              <a:buNone/>
            </a:pPr>
            <a:r>
              <a:rPr lang="en-US" sz="1600">
                <a:solidFill>
                  <a:schemeClr val="bg2">
                    <a:lumMod val="10000"/>
                  </a:schemeClr>
                </a:solidFill>
                <a:latin typeface="Arial Narrow"/>
              </a:rPr>
              <a:t>          </a:t>
            </a:r>
            <a:r>
              <a:rPr lang="en-US" sz="1600">
                <a:solidFill>
                  <a:srgbClr val="4D004D"/>
                </a:solidFill>
                <a:latin typeface="Arial Narrow"/>
              </a:rPr>
              <a:t>const </a:t>
            </a:r>
            <a:r>
              <a:rPr lang="en-US" sz="1600" i="1">
                <a:solidFill>
                  <a:schemeClr val="bg2">
                    <a:lumMod val="10000"/>
                  </a:schemeClr>
                </a:solidFill>
                <a:latin typeface="Arial Narrow"/>
              </a:rPr>
              <a:t>purse </a:t>
            </a:r>
            <a:r>
              <a:rPr lang="en-US" sz="1600">
                <a:solidFill>
                  <a:schemeClr val="bg2">
                    <a:lumMod val="10000"/>
                  </a:schemeClr>
                </a:solidFill>
                <a:latin typeface="Arial Narrow"/>
              </a:rPr>
              <a:t>= Q.def({</a:t>
            </a:r>
          </a:p>
          <a:p>
            <a:pPr>
              <a:spcBef>
                <a:spcPts val="100"/>
              </a:spcBef>
              <a:spcAft>
                <a:spcPts val="0"/>
              </a:spcAft>
              <a:buNone/>
            </a:pPr>
            <a:r>
              <a:rPr lang="en-US" sz="1600">
                <a:solidFill>
                  <a:schemeClr val="bg2">
                    <a:lumMod val="10000"/>
                  </a:schemeClr>
                </a:solidFill>
                <a:latin typeface="Arial Narrow"/>
              </a:rPr>
              <a:t>              </a:t>
            </a:r>
            <a:r>
              <a:rPr lang="en-US" sz="1600" b="1">
                <a:solidFill>
                  <a:schemeClr val="bg2">
                    <a:lumMod val="10000"/>
                  </a:schemeClr>
                </a:solidFill>
                <a:latin typeface="Arial Narrow"/>
              </a:rPr>
              <a:t>getBalance</a:t>
            </a:r>
            <a:r>
              <a:rPr lang="en-US" sz="1600">
                <a:solidFill>
                  <a:schemeClr val="bg2">
                    <a:lumMod val="10000"/>
                  </a:schemeClr>
                </a:solidFill>
                <a:latin typeface="Arial Narrow"/>
              </a:rPr>
              <a:t>: </a:t>
            </a:r>
            <a:r>
              <a:rPr lang="en-US" sz="1600">
                <a:solidFill>
                  <a:srgbClr val="4D004D"/>
                </a:solidFill>
                <a:latin typeface="Arial Narrow"/>
              </a:rPr>
              <a:t>const</a:t>
            </a:r>
            <a:r>
              <a:rPr lang="en-US" sz="1600">
                <a:solidFill>
                  <a:schemeClr val="bg2">
                    <a:lumMod val="10000"/>
                  </a:schemeClr>
                </a:solidFill>
                <a:latin typeface="Arial Narrow"/>
              </a:rPr>
              <a:t>() { </a:t>
            </a:r>
            <a:r>
              <a:rPr lang="en-US" sz="1600">
                <a:solidFill>
                  <a:srgbClr val="4D004D"/>
                </a:solidFill>
                <a:latin typeface="Arial Narrow"/>
              </a:rPr>
              <a:t>return </a:t>
            </a:r>
            <a:r>
              <a:rPr lang="en-US" sz="1600">
                <a:solidFill>
                  <a:schemeClr val="bg2">
                    <a:lumMod val="10000"/>
                  </a:schemeClr>
                </a:solidFill>
                <a:latin typeface="Arial Narrow"/>
              </a:rPr>
              <a:t>balance; },</a:t>
            </a:r>
          </a:p>
          <a:p>
            <a:pPr>
              <a:spcBef>
                <a:spcPts val="100"/>
              </a:spcBef>
              <a:spcAft>
                <a:spcPts val="0"/>
              </a:spcAft>
              <a:buNone/>
            </a:pPr>
            <a:r>
              <a:rPr lang="en-US" sz="1600">
                <a:solidFill>
                  <a:schemeClr val="bg2">
                    <a:lumMod val="10000"/>
                  </a:schemeClr>
                </a:solidFill>
                <a:latin typeface="Arial Narrow"/>
              </a:rPr>
              <a:t>              </a:t>
            </a:r>
            <a:r>
              <a:rPr lang="en-US" sz="1600" b="1">
                <a:solidFill>
                  <a:schemeClr val="bg2">
                    <a:lumMod val="10000"/>
                  </a:schemeClr>
                </a:solidFill>
                <a:latin typeface="Arial Narrow"/>
              </a:rPr>
              <a:t>makePurse</a:t>
            </a:r>
            <a:r>
              <a:rPr lang="en-US" sz="1600">
                <a:solidFill>
                  <a:schemeClr val="bg2">
                    <a:lumMod val="10000"/>
                  </a:schemeClr>
                </a:solidFill>
                <a:latin typeface="Arial Narrow"/>
              </a:rPr>
              <a:t>: </a:t>
            </a:r>
            <a:r>
              <a:rPr lang="en-US" sz="1600">
                <a:solidFill>
                  <a:srgbClr val="4D004D"/>
                </a:solidFill>
                <a:latin typeface="Arial Narrow"/>
              </a:rPr>
              <a:t>const</a:t>
            </a:r>
            <a:r>
              <a:rPr lang="en-US" sz="1600">
                <a:solidFill>
                  <a:schemeClr val="bg2">
                    <a:lumMod val="10000"/>
                  </a:schemeClr>
                </a:solidFill>
                <a:latin typeface="Arial Narrow"/>
              </a:rPr>
              <a:t>() { </a:t>
            </a:r>
            <a:r>
              <a:rPr lang="en-US" sz="1600">
                <a:solidFill>
                  <a:srgbClr val="4D004D"/>
                </a:solidFill>
                <a:latin typeface="Arial Narrow"/>
              </a:rPr>
              <a:t>return </a:t>
            </a:r>
            <a:r>
              <a:rPr lang="en-US" sz="1600">
                <a:solidFill>
                  <a:schemeClr val="bg2">
                    <a:lumMod val="10000"/>
                  </a:schemeClr>
                </a:solidFill>
                <a:latin typeface="Arial Narrow"/>
              </a:rPr>
              <a:t>mint(0); },</a:t>
            </a:r>
          </a:p>
          <a:p>
            <a:pPr>
              <a:spcBef>
                <a:spcPts val="100"/>
              </a:spcBef>
              <a:spcAft>
                <a:spcPts val="0"/>
              </a:spcAft>
              <a:buNone/>
            </a:pPr>
            <a:r>
              <a:rPr lang="en-US" sz="1600">
                <a:solidFill>
                  <a:schemeClr val="bg2">
                    <a:lumMod val="10000"/>
                  </a:schemeClr>
                </a:solidFill>
                <a:latin typeface="Arial Narrow"/>
              </a:rPr>
              <a:t>              </a:t>
            </a:r>
            <a:r>
              <a:rPr lang="en-US" sz="1600" b="1">
                <a:solidFill>
                  <a:schemeClr val="bg2">
                    <a:lumMod val="10000"/>
                  </a:schemeClr>
                </a:solidFill>
                <a:latin typeface="Arial Narrow"/>
              </a:rPr>
              <a:t>deposit</a:t>
            </a:r>
            <a:r>
              <a:rPr lang="en-US" sz="1600">
                <a:solidFill>
                  <a:schemeClr val="bg2">
                    <a:lumMod val="10000"/>
                  </a:schemeClr>
                </a:solidFill>
                <a:latin typeface="Arial Narrow"/>
              </a:rPr>
              <a:t>: </a:t>
            </a:r>
            <a:r>
              <a:rPr lang="en-US" sz="1600">
                <a:solidFill>
                  <a:srgbClr val="4D004D"/>
                </a:solidFill>
                <a:latin typeface="Arial Narrow"/>
              </a:rPr>
              <a:t>const</a:t>
            </a:r>
            <a:r>
              <a:rPr lang="en-US" sz="1600">
                <a:solidFill>
                  <a:schemeClr val="bg2">
                    <a:lumMod val="10000"/>
                  </a:schemeClr>
                </a:solidFill>
                <a:latin typeface="Arial Narrow"/>
              </a:rPr>
              <a:t>(</a:t>
            </a:r>
            <a:r>
              <a:rPr lang="en-US" sz="1600" i="1">
                <a:solidFill>
                  <a:schemeClr val="bg2">
                    <a:lumMod val="10000"/>
                  </a:schemeClr>
                </a:solidFill>
                <a:latin typeface="Arial Narrow"/>
              </a:rPr>
              <a:t>amount </a:t>
            </a:r>
            <a:r>
              <a:rPr lang="en-US" sz="1600">
                <a:solidFill>
                  <a:schemeClr val="bg2">
                    <a:lumMod val="10000"/>
                  </a:schemeClr>
                </a:solidFill>
                <a:latin typeface="Arial Narrow"/>
              </a:rPr>
              <a:t>::Nat, </a:t>
            </a:r>
            <a:r>
              <a:rPr lang="en-US" sz="1600" i="1">
                <a:solidFill>
                  <a:schemeClr val="bg2">
                    <a:lumMod val="10000"/>
                  </a:schemeClr>
                </a:solidFill>
                <a:latin typeface="Arial Narrow"/>
              </a:rPr>
              <a:t>src</a:t>
            </a:r>
            <a:r>
              <a:rPr lang="en-US" sz="1600">
                <a:solidFill>
                  <a:schemeClr val="bg2">
                    <a:lumMod val="10000"/>
                  </a:schemeClr>
                </a:solidFill>
                <a:latin typeface="Arial Narrow"/>
              </a:rPr>
              <a:t>) {</a:t>
            </a:r>
          </a:p>
          <a:p>
            <a:pPr>
              <a:spcBef>
                <a:spcPts val="100"/>
              </a:spcBef>
              <a:spcAft>
                <a:spcPts val="0"/>
              </a:spcAft>
              <a:buNone/>
            </a:pPr>
            <a:r>
              <a:rPr lang="en-US" sz="1600">
                <a:solidFill>
                  <a:schemeClr val="bg2">
                    <a:lumMod val="10000"/>
                  </a:schemeClr>
                </a:solidFill>
                <a:latin typeface="Arial Narrow"/>
              </a:rPr>
              <a:t>                  </a:t>
            </a:r>
            <a:r>
              <a:rPr lang="en-US" sz="1600">
                <a:solidFill>
                  <a:srgbClr val="4D004D"/>
                </a:solidFill>
                <a:latin typeface="Arial Narrow"/>
              </a:rPr>
              <a:t>const </a:t>
            </a:r>
            <a:r>
              <a:rPr lang="en-US" sz="1600" i="1">
                <a:solidFill>
                  <a:schemeClr val="bg2">
                    <a:lumMod val="10000"/>
                  </a:schemeClr>
                </a:solidFill>
                <a:latin typeface="Arial Narrow"/>
              </a:rPr>
              <a:t>newBal </a:t>
            </a:r>
            <a:r>
              <a:rPr lang="en-US" sz="1600">
                <a:solidFill>
                  <a:schemeClr val="bg2">
                    <a:lumMod val="10000"/>
                  </a:schemeClr>
                </a:solidFill>
                <a:latin typeface="Arial Narrow"/>
              </a:rPr>
              <a:t>::Nat = balance + amount;</a:t>
            </a:r>
          </a:p>
          <a:p>
            <a:pPr>
              <a:spcBef>
                <a:spcPts val="100"/>
              </a:spcBef>
              <a:spcAft>
                <a:spcPts val="0"/>
              </a:spcAft>
              <a:buNone/>
            </a:pPr>
            <a:r>
              <a:rPr lang="en-US" sz="1600">
                <a:solidFill>
                  <a:schemeClr val="bg2">
                    <a:lumMod val="10000"/>
                  </a:schemeClr>
                </a:solidFill>
                <a:latin typeface="Arial Narrow"/>
              </a:rPr>
              <a:t>                  decr.get(src)(amount); </a:t>
            </a:r>
          </a:p>
          <a:p>
            <a:pPr>
              <a:spcBef>
                <a:spcPts val="100"/>
              </a:spcBef>
              <a:spcAft>
                <a:spcPts val="0"/>
              </a:spcAft>
              <a:buNone/>
            </a:pPr>
            <a:r>
              <a:rPr lang="en-US" sz="1600">
                <a:solidFill>
                  <a:schemeClr val="bg2">
                    <a:lumMod val="10000"/>
                  </a:schemeClr>
                </a:solidFill>
                <a:latin typeface="Arial Narrow"/>
              </a:rPr>
              <a:t>                  balance = newBal; </a:t>
            </a:r>
          </a:p>
          <a:p>
            <a:pPr>
              <a:spcBef>
                <a:spcPts val="100"/>
              </a:spcBef>
              <a:spcAft>
                <a:spcPts val="0"/>
              </a:spcAft>
              <a:buNone/>
            </a:pPr>
            <a:r>
              <a:rPr lang="en-US" sz="1600">
                <a:solidFill>
                  <a:schemeClr val="bg2">
                    <a:lumMod val="10000"/>
                  </a:schemeClr>
                </a:solidFill>
                <a:latin typeface="Arial Narrow"/>
              </a:rPr>
              <a:t>          }   });</a:t>
            </a:r>
          </a:p>
          <a:p>
            <a:pPr>
              <a:spcBef>
                <a:spcPts val="100"/>
              </a:spcBef>
              <a:spcAft>
                <a:spcPts val="0"/>
              </a:spcAft>
              <a:buNone/>
            </a:pPr>
            <a:r>
              <a:rPr lang="en-US" sz="1600">
                <a:solidFill>
                  <a:schemeClr val="bg2">
                    <a:lumMod val="10000"/>
                  </a:schemeClr>
                </a:solidFill>
                <a:latin typeface="Arial Narrow"/>
              </a:rPr>
              <a:t>          decr.set(purse, </a:t>
            </a:r>
            <a:r>
              <a:rPr lang="en-US" sz="1600">
                <a:solidFill>
                  <a:srgbClr val="4D004D"/>
                </a:solidFill>
                <a:latin typeface="Arial Narrow"/>
              </a:rPr>
              <a:t>const</a:t>
            </a:r>
            <a:r>
              <a:rPr lang="en-US" sz="1600">
                <a:solidFill>
                  <a:schemeClr val="bg2">
                    <a:lumMod val="10000"/>
                  </a:schemeClr>
                </a:solidFill>
                <a:latin typeface="Arial Narrow"/>
              </a:rPr>
              <a:t>(</a:t>
            </a:r>
            <a:r>
              <a:rPr lang="en-US" sz="1600" i="1">
                <a:solidFill>
                  <a:schemeClr val="bg2">
                    <a:lumMod val="10000"/>
                  </a:schemeClr>
                </a:solidFill>
                <a:latin typeface="Arial Narrow"/>
              </a:rPr>
              <a:t>amount</a:t>
            </a:r>
            <a:r>
              <a:rPr lang="en-US" sz="1600">
                <a:solidFill>
                  <a:schemeClr val="bg2">
                    <a:lumMod val="10000"/>
                  </a:schemeClr>
                </a:solidFill>
                <a:latin typeface="Arial Narrow"/>
              </a:rPr>
              <a:t>) {</a:t>
            </a:r>
          </a:p>
          <a:p>
            <a:pPr>
              <a:spcBef>
                <a:spcPts val="100"/>
              </a:spcBef>
              <a:spcAft>
                <a:spcPts val="0"/>
              </a:spcAft>
              <a:buNone/>
            </a:pPr>
            <a:r>
              <a:rPr lang="en-US" sz="1600">
                <a:solidFill>
                  <a:schemeClr val="bg2">
                    <a:lumMod val="10000"/>
                  </a:schemeClr>
                </a:solidFill>
                <a:latin typeface="Arial Narrow"/>
              </a:rPr>
              <a:t>              balance = balance – amount; </a:t>
            </a:r>
          </a:p>
          <a:p>
            <a:pPr>
              <a:spcBef>
                <a:spcPts val="100"/>
              </a:spcBef>
              <a:spcAft>
                <a:spcPts val="0"/>
              </a:spcAft>
              <a:buNone/>
            </a:pPr>
            <a:r>
              <a:rPr lang="en-US" sz="1600">
                <a:solidFill>
                  <a:schemeClr val="bg2">
                    <a:lumMod val="10000"/>
                  </a:schemeClr>
                </a:solidFill>
                <a:latin typeface="Arial Narrow"/>
              </a:rPr>
              <a:t>          });</a:t>
            </a:r>
          </a:p>
          <a:p>
            <a:pPr>
              <a:spcBef>
                <a:spcPts val="100"/>
              </a:spcBef>
              <a:spcAft>
                <a:spcPts val="0"/>
              </a:spcAft>
              <a:buNone/>
            </a:pPr>
            <a:r>
              <a:rPr lang="en-US" sz="1600">
                <a:solidFill>
                  <a:schemeClr val="bg2">
                    <a:lumMod val="10000"/>
                  </a:schemeClr>
                </a:solidFill>
                <a:latin typeface="Arial Narrow"/>
              </a:rPr>
              <a:t>          </a:t>
            </a:r>
            <a:r>
              <a:rPr lang="en-US" sz="1600">
                <a:solidFill>
                  <a:srgbClr val="4D004D"/>
                </a:solidFill>
                <a:latin typeface="Arial Narrow"/>
              </a:rPr>
              <a:t>return </a:t>
            </a:r>
            <a:r>
              <a:rPr lang="en-US" sz="1600">
                <a:solidFill>
                  <a:schemeClr val="bg2">
                    <a:lumMod val="10000"/>
                  </a:schemeClr>
                </a:solidFill>
                <a:latin typeface="Arial Narrow"/>
              </a:rPr>
              <a:t>purse;</a:t>
            </a:r>
          </a:p>
          <a:p>
            <a:pPr>
              <a:spcBef>
                <a:spcPts val="100"/>
              </a:spcBef>
              <a:spcAft>
                <a:spcPts val="0"/>
              </a:spcAft>
              <a:buNone/>
            </a:pPr>
            <a:r>
              <a:rPr lang="en-US" sz="1600">
                <a:solidFill>
                  <a:schemeClr val="bg2">
                    <a:lumMod val="10000"/>
                  </a:schemeClr>
                </a:solidFill>
                <a:latin typeface="Arial Narrow"/>
              </a:rPr>
              <a:t>      }</a:t>
            </a:r>
          </a:p>
          <a:p>
            <a:pPr>
              <a:spcBef>
                <a:spcPts val="100"/>
              </a:spcBef>
              <a:spcAft>
                <a:spcPts val="0"/>
              </a:spcAft>
              <a:buNone/>
            </a:pPr>
            <a:r>
              <a:rPr lang="en-US" sz="1600">
                <a:solidFill>
                  <a:schemeClr val="bg2">
                    <a:lumMod val="10000"/>
                  </a:schemeClr>
                </a:solidFill>
                <a:latin typeface="Arial Narrow"/>
              </a:rPr>
              <a:t>      </a:t>
            </a:r>
            <a:r>
              <a:rPr lang="en-US" sz="1600">
                <a:solidFill>
                  <a:srgbClr val="4D004D"/>
                </a:solidFill>
                <a:latin typeface="Arial Narrow"/>
              </a:rPr>
              <a:t>return </a:t>
            </a:r>
            <a:r>
              <a:rPr lang="en-US" sz="1600">
                <a:solidFill>
                  <a:schemeClr val="bg2">
                    <a:lumMod val="10000"/>
                  </a:schemeClr>
                </a:solidFill>
                <a:latin typeface="Arial Narrow"/>
              </a:rPr>
              <a:t>mint; </a:t>
            </a:r>
          </a:p>
          <a:p>
            <a:pPr>
              <a:spcBef>
                <a:spcPts val="100"/>
              </a:spcBef>
              <a:spcAft>
                <a:spcPts val="0"/>
              </a:spcAft>
              <a:buNone/>
            </a:pPr>
            <a:r>
              <a:rPr lang="en-US" sz="1600">
                <a:solidFill>
                  <a:schemeClr val="bg2">
                    <a:lumMod val="10000"/>
                  </a:schemeClr>
                </a:solidFill>
                <a:latin typeface="Arial Narrow"/>
              </a:rPr>
              <a:t>}</a:t>
            </a:r>
          </a:p>
        </p:txBody>
      </p:sp>
      <p:sp>
        <p:nvSpPr>
          <p:cNvPr id="4" name="TextBox 3"/>
          <p:cNvSpPr txBox="1"/>
          <p:nvPr/>
        </p:nvSpPr>
        <p:spPr>
          <a:xfrm>
            <a:off x="4495800" y="1671935"/>
            <a:ext cx="3434203" cy="830997"/>
          </a:xfrm>
          <a:prstGeom prst="rect">
            <a:avLst/>
          </a:prstGeom>
          <a:noFill/>
        </p:spPr>
        <p:txBody>
          <a:bodyPr wrap="none" rtlCol="0">
            <a:spAutoFit/>
          </a:bodyPr>
          <a:lstStyle/>
          <a:p>
            <a:r>
              <a:rPr lang="en-US"/>
              <a:t>// No explicit crypto</a:t>
            </a:r>
          </a:p>
          <a:p>
            <a:r>
              <a:rPr lang="en-US"/>
              <a:t>// Compares well with E </a:t>
            </a:r>
          </a:p>
        </p:txBody>
      </p:sp>
      <p:pic>
        <p:nvPicPr>
          <p:cNvPr id="5" name="Picture 6"/>
          <p:cNvPicPr>
            <a:picLocks noChangeAspect="1" noChangeArrowheads="1"/>
          </p:cNvPicPr>
          <p:nvPr/>
        </p:nvPicPr>
        <p:blipFill>
          <a:blip r:embed="rId3"/>
          <a:srcRect/>
          <a:stretch>
            <a:fillRect/>
          </a:stretch>
        </p:blipFill>
        <p:spPr bwMode="auto">
          <a:xfrm>
            <a:off x="4800600" y="2651125"/>
            <a:ext cx="3810000" cy="3597275"/>
          </a:xfrm>
          <a:prstGeom prst="rect">
            <a:avLst/>
          </a:prstGeom>
          <a:noFill/>
          <a:ln w="25400">
            <a:noFill/>
            <a:miter lim="800000"/>
            <a:headEnd/>
            <a:tailEnd type="none" w="lg" len="sm"/>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Questions?</a:t>
            </a: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Change JavaScript’s Trajectory</a:t>
            </a:r>
          </a:p>
        </p:txBody>
      </p:sp>
      <p:sp>
        <p:nvSpPr>
          <p:cNvPr id="3" name="Content Placeholder 2"/>
          <p:cNvSpPr>
            <a:spLocks noGrp="1"/>
          </p:cNvSpPr>
          <p:nvPr>
            <p:ph idx="1"/>
          </p:nvPr>
        </p:nvSpPr>
        <p:spPr/>
        <p:txBody>
          <a:bodyPr/>
          <a:lstStyle/>
          <a:p>
            <a:r>
              <a:rPr lang="en-US"/>
              <a:t>ES3 core idea: records and closures</a:t>
            </a:r>
          </a:p>
          <a:p>
            <a:pPr lvl="2"/>
            <a:r>
              <a:rPr lang="en-US"/>
              <a:t>A record of closures </a:t>
            </a:r>
            <a:r>
              <a:rPr lang="en-US">
                <a:sym typeface="Wingdings"/>
              </a:rPr>
              <a:t> object with methods</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 name="Rectangle 40"/>
          <p:cNvSpPr/>
          <p:nvPr/>
        </p:nvSpPr>
        <p:spPr bwMode="auto">
          <a:xfrm>
            <a:off x="914400" y="1905000"/>
            <a:ext cx="2286000" cy="39624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17" name="Rectangle 16"/>
          <p:cNvSpPr/>
          <p:nvPr/>
        </p:nvSpPr>
        <p:spPr bwMode="auto">
          <a:xfrm>
            <a:off x="6172200" y="2057400"/>
            <a:ext cx="1066800" cy="10668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2" name="Title 1"/>
          <p:cNvSpPr>
            <a:spLocks noGrp="1"/>
          </p:cNvSpPr>
          <p:nvPr>
            <p:ph type="title"/>
          </p:nvPr>
        </p:nvSpPr>
        <p:spPr/>
        <p:txBody>
          <a:bodyPr/>
          <a:lstStyle/>
          <a:p>
            <a:r>
              <a:rPr lang="en-US"/>
              <a:t>Original Web</a:t>
            </a:r>
          </a:p>
        </p:txBody>
      </p:sp>
      <p:grpSp>
        <p:nvGrpSpPr>
          <p:cNvPr id="3" name="Group 6"/>
          <p:cNvGrpSpPr/>
          <p:nvPr/>
        </p:nvGrpSpPr>
        <p:grpSpPr>
          <a:xfrm>
            <a:off x="6248400" y="2148840"/>
            <a:ext cx="914400" cy="899160"/>
            <a:chOff x="5638800" y="2148840"/>
            <a:chExt cx="1746314" cy="857485"/>
          </a:xfrm>
        </p:grpSpPr>
        <p:sp>
          <p:nvSpPr>
            <p:cNvPr id="5" name="Curved Left Arrow 4"/>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6" name="Curved Left Arrow 5"/>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18" name="TextBox 17"/>
          <p:cNvSpPr txBox="1"/>
          <p:nvPr/>
        </p:nvSpPr>
        <p:spPr>
          <a:xfrm>
            <a:off x="7239000" y="2286000"/>
            <a:ext cx="1056700" cy="461665"/>
          </a:xfrm>
          <a:prstGeom prst="rect">
            <a:avLst/>
          </a:prstGeom>
          <a:noFill/>
        </p:spPr>
        <p:txBody>
          <a:bodyPr wrap="none" rtlCol="0">
            <a:spAutoFit/>
          </a:bodyPr>
          <a:lstStyle/>
          <a:p>
            <a:r>
              <a:rPr lang="en-US"/>
              <a:t>Server</a:t>
            </a:r>
          </a:p>
        </p:txBody>
      </p:sp>
      <p:sp>
        <p:nvSpPr>
          <p:cNvPr id="19" name="Rectangle 18"/>
          <p:cNvSpPr/>
          <p:nvPr/>
        </p:nvSpPr>
        <p:spPr bwMode="auto">
          <a:xfrm>
            <a:off x="6172200" y="4648200"/>
            <a:ext cx="1066800" cy="10668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4" name="Group 19"/>
          <p:cNvGrpSpPr/>
          <p:nvPr/>
        </p:nvGrpSpPr>
        <p:grpSpPr>
          <a:xfrm>
            <a:off x="6248400" y="4739640"/>
            <a:ext cx="914400" cy="899160"/>
            <a:chOff x="5638800" y="2148840"/>
            <a:chExt cx="1746314" cy="857485"/>
          </a:xfrm>
        </p:grpSpPr>
        <p:sp>
          <p:nvSpPr>
            <p:cNvPr id="21" name="Curved Left Arrow 20"/>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22" name="Curved Left Arrow 21"/>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23" name="TextBox 22"/>
          <p:cNvSpPr txBox="1"/>
          <p:nvPr/>
        </p:nvSpPr>
        <p:spPr>
          <a:xfrm>
            <a:off x="7239000" y="4876800"/>
            <a:ext cx="1056700" cy="461665"/>
          </a:xfrm>
          <a:prstGeom prst="rect">
            <a:avLst/>
          </a:prstGeom>
          <a:noFill/>
        </p:spPr>
        <p:txBody>
          <a:bodyPr wrap="none" rtlCol="0">
            <a:spAutoFit/>
          </a:bodyPr>
          <a:lstStyle/>
          <a:p>
            <a:r>
              <a:rPr lang="en-US"/>
              <a:t>Server</a:t>
            </a:r>
          </a:p>
        </p:txBody>
      </p:sp>
      <p:sp>
        <p:nvSpPr>
          <p:cNvPr id="31" name="Rectangle 30"/>
          <p:cNvSpPr/>
          <p:nvPr/>
        </p:nvSpPr>
        <p:spPr bwMode="auto">
          <a:xfrm>
            <a:off x="1991300" y="2057400"/>
            <a:ext cx="1066800" cy="1066800"/>
          </a:xfrm>
          <a:prstGeom prst="rect">
            <a:avLst/>
          </a:prstGeom>
          <a:solidFill>
            <a:schemeClr val="bg1">
              <a:lumMod val="9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35" name="TextBox 34"/>
          <p:cNvSpPr txBox="1"/>
          <p:nvPr/>
        </p:nvSpPr>
        <p:spPr>
          <a:xfrm>
            <a:off x="990600" y="2286000"/>
            <a:ext cx="1032855" cy="461665"/>
          </a:xfrm>
          <a:prstGeom prst="rect">
            <a:avLst/>
          </a:prstGeom>
          <a:noFill/>
        </p:spPr>
        <p:txBody>
          <a:bodyPr wrap="none" rtlCol="0">
            <a:spAutoFit/>
          </a:bodyPr>
          <a:lstStyle/>
          <a:p>
            <a:r>
              <a:rPr lang="en-US"/>
              <a:t>Frame</a:t>
            </a:r>
          </a:p>
        </p:txBody>
      </p:sp>
      <p:sp>
        <p:nvSpPr>
          <p:cNvPr id="36" name="Rectangle 35"/>
          <p:cNvSpPr/>
          <p:nvPr/>
        </p:nvSpPr>
        <p:spPr bwMode="auto">
          <a:xfrm>
            <a:off x="1991300" y="4648200"/>
            <a:ext cx="1066800" cy="1066800"/>
          </a:xfrm>
          <a:prstGeom prst="rect">
            <a:avLst/>
          </a:prstGeom>
          <a:solidFill>
            <a:schemeClr val="bg1">
              <a:lumMod val="9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40" name="TextBox 39"/>
          <p:cNvSpPr txBox="1"/>
          <p:nvPr/>
        </p:nvSpPr>
        <p:spPr>
          <a:xfrm>
            <a:off x="990600" y="4876800"/>
            <a:ext cx="1032855" cy="461665"/>
          </a:xfrm>
          <a:prstGeom prst="rect">
            <a:avLst/>
          </a:prstGeom>
          <a:noFill/>
        </p:spPr>
        <p:txBody>
          <a:bodyPr wrap="none" rtlCol="0">
            <a:spAutoFit/>
          </a:bodyPr>
          <a:lstStyle/>
          <a:p>
            <a:r>
              <a:rPr lang="en-US"/>
              <a:t>Frame</a:t>
            </a:r>
          </a:p>
        </p:txBody>
      </p:sp>
      <p:sp>
        <p:nvSpPr>
          <p:cNvPr id="42" name="TextBox 41"/>
          <p:cNvSpPr txBox="1"/>
          <p:nvPr/>
        </p:nvSpPr>
        <p:spPr>
          <a:xfrm>
            <a:off x="228600" y="3657600"/>
            <a:ext cx="1287532" cy="461665"/>
          </a:xfrm>
          <a:prstGeom prst="rect">
            <a:avLst/>
          </a:prstGeom>
          <a:solidFill>
            <a:schemeClr val="bg1">
              <a:lumMod val="85000"/>
            </a:schemeClr>
          </a:solidFill>
          <a:ln>
            <a:solidFill>
              <a:schemeClr val="bg2">
                <a:lumMod val="10000"/>
              </a:schemeClr>
            </a:solidFill>
          </a:ln>
        </p:spPr>
        <p:txBody>
          <a:bodyPr wrap="none" rtlCol="0">
            <a:spAutoFit/>
          </a:bodyPr>
          <a:lstStyle/>
          <a:p>
            <a:r>
              <a:rPr lang="en-US"/>
              <a:t>Browser</a:t>
            </a:r>
          </a:p>
        </p:txBody>
      </p:sp>
      <p:cxnSp>
        <p:nvCxnSpPr>
          <p:cNvPr id="44" name="Straight Arrow Connector 43"/>
          <p:cNvCxnSpPr/>
          <p:nvPr/>
        </p:nvCxnSpPr>
        <p:spPr bwMode="auto">
          <a:xfrm>
            <a:off x="3048000" y="2438400"/>
            <a:ext cx="3124200" cy="1588"/>
          </a:xfrm>
          <a:prstGeom prst="straightConnector1">
            <a:avLst/>
          </a:prstGeom>
          <a:solidFill>
            <a:schemeClr val="accent1"/>
          </a:solidFill>
          <a:ln w="12700" cap="flat" cmpd="sng" algn="ctr">
            <a:solidFill>
              <a:schemeClr val="tx1"/>
            </a:solidFill>
            <a:prstDash val="solid"/>
            <a:round/>
            <a:headEnd type="none" w="med" len="med"/>
            <a:tailEnd type="stealth" w="lg" len="lg"/>
          </a:ln>
          <a:effectLst/>
        </p:spPr>
      </p:cxnSp>
      <p:sp>
        <p:nvSpPr>
          <p:cNvPr id="46" name="TextBox 45"/>
          <p:cNvSpPr txBox="1"/>
          <p:nvPr/>
        </p:nvSpPr>
        <p:spPr>
          <a:xfrm>
            <a:off x="3352800" y="2057400"/>
            <a:ext cx="2582758" cy="400110"/>
          </a:xfrm>
          <a:prstGeom prst="rect">
            <a:avLst/>
          </a:prstGeom>
          <a:noFill/>
        </p:spPr>
        <p:txBody>
          <a:bodyPr wrap="none" rtlCol="0">
            <a:spAutoFit/>
          </a:bodyPr>
          <a:lstStyle/>
          <a:p>
            <a:r>
              <a:rPr lang="en-US" sz="2000"/>
              <a:t>Link/Form GET/POST</a:t>
            </a:r>
          </a:p>
        </p:txBody>
      </p:sp>
      <p:cxnSp>
        <p:nvCxnSpPr>
          <p:cNvPr id="49" name="Straight Arrow Connector 48"/>
          <p:cNvCxnSpPr/>
          <p:nvPr/>
        </p:nvCxnSpPr>
        <p:spPr bwMode="auto">
          <a:xfrm rot="10800000">
            <a:off x="3048000" y="2743200"/>
            <a:ext cx="3124200" cy="1588"/>
          </a:xfrm>
          <a:prstGeom prst="straightConnector1">
            <a:avLst/>
          </a:prstGeom>
          <a:solidFill>
            <a:schemeClr val="accent1"/>
          </a:solidFill>
          <a:ln w="15875" cap="flat" cmpd="sng" algn="ctr">
            <a:solidFill>
              <a:schemeClr val="tx1"/>
            </a:solidFill>
            <a:prstDash val="solid"/>
            <a:round/>
            <a:headEnd type="none" w="med" len="med"/>
            <a:tailEnd type="stealth" w="lg" len="lg"/>
          </a:ln>
          <a:effectLst/>
        </p:spPr>
      </p:cxnSp>
      <p:sp>
        <p:nvSpPr>
          <p:cNvPr id="51" name="TextBox 50"/>
          <p:cNvSpPr txBox="1"/>
          <p:nvPr/>
        </p:nvSpPr>
        <p:spPr>
          <a:xfrm>
            <a:off x="3949529" y="2667000"/>
            <a:ext cx="1308271" cy="400110"/>
          </a:xfrm>
          <a:prstGeom prst="rect">
            <a:avLst/>
          </a:prstGeom>
          <a:noFill/>
        </p:spPr>
        <p:txBody>
          <a:bodyPr wrap="none" rtlCol="0">
            <a:spAutoFit/>
          </a:bodyPr>
          <a:lstStyle/>
          <a:p>
            <a:r>
              <a:rPr lang="en-US" sz="2000"/>
              <a:t>New Page</a:t>
            </a:r>
          </a:p>
        </p:txBody>
      </p:sp>
      <p:cxnSp>
        <p:nvCxnSpPr>
          <p:cNvPr id="52" name="Straight Arrow Connector 51"/>
          <p:cNvCxnSpPr/>
          <p:nvPr/>
        </p:nvCxnSpPr>
        <p:spPr bwMode="auto">
          <a:xfrm>
            <a:off x="3048000" y="5010090"/>
            <a:ext cx="3124200" cy="1588"/>
          </a:xfrm>
          <a:prstGeom prst="straightConnector1">
            <a:avLst/>
          </a:prstGeom>
          <a:solidFill>
            <a:schemeClr val="accent1"/>
          </a:solidFill>
          <a:ln w="12700" cap="flat" cmpd="sng" algn="ctr">
            <a:solidFill>
              <a:schemeClr val="tx1"/>
            </a:solidFill>
            <a:prstDash val="solid"/>
            <a:round/>
            <a:headEnd type="none" w="med" len="med"/>
            <a:tailEnd type="stealth" w="lg" len="lg"/>
          </a:ln>
          <a:effectLst/>
        </p:spPr>
      </p:cxnSp>
      <p:sp>
        <p:nvSpPr>
          <p:cNvPr id="53" name="TextBox 52"/>
          <p:cNvSpPr txBox="1"/>
          <p:nvPr/>
        </p:nvSpPr>
        <p:spPr>
          <a:xfrm>
            <a:off x="3352800" y="4629090"/>
            <a:ext cx="2582758" cy="400110"/>
          </a:xfrm>
          <a:prstGeom prst="rect">
            <a:avLst/>
          </a:prstGeom>
          <a:noFill/>
        </p:spPr>
        <p:txBody>
          <a:bodyPr wrap="none" rtlCol="0">
            <a:spAutoFit/>
          </a:bodyPr>
          <a:lstStyle/>
          <a:p>
            <a:r>
              <a:rPr lang="en-US" sz="2000"/>
              <a:t>Link/Form GET/POST</a:t>
            </a:r>
          </a:p>
        </p:txBody>
      </p:sp>
      <p:cxnSp>
        <p:nvCxnSpPr>
          <p:cNvPr id="54" name="Straight Arrow Connector 53"/>
          <p:cNvCxnSpPr/>
          <p:nvPr/>
        </p:nvCxnSpPr>
        <p:spPr bwMode="auto">
          <a:xfrm rot="10800000">
            <a:off x="3048000" y="5314890"/>
            <a:ext cx="3124200" cy="1588"/>
          </a:xfrm>
          <a:prstGeom prst="straightConnector1">
            <a:avLst/>
          </a:prstGeom>
          <a:solidFill>
            <a:schemeClr val="accent1"/>
          </a:solidFill>
          <a:ln w="15875" cap="flat" cmpd="sng" algn="ctr">
            <a:solidFill>
              <a:schemeClr val="tx1"/>
            </a:solidFill>
            <a:prstDash val="solid"/>
            <a:round/>
            <a:headEnd type="none" w="med" len="med"/>
            <a:tailEnd type="stealth" w="lg" len="lg"/>
          </a:ln>
          <a:effectLst/>
        </p:spPr>
      </p:cxnSp>
      <p:sp>
        <p:nvSpPr>
          <p:cNvPr id="55" name="TextBox 54"/>
          <p:cNvSpPr txBox="1"/>
          <p:nvPr/>
        </p:nvSpPr>
        <p:spPr>
          <a:xfrm>
            <a:off x="3949529" y="5238690"/>
            <a:ext cx="1308271" cy="400110"/>
          </a:xfrm>
          <a:prstGeom prst="rect">
            <a:avLst/>
          </a:prstGeom>
          <a:noFill/>
        </p:spPr>
        <p:txBody>
          <a:bodyPr wrap="none" rtlCol="0">
            <a:spAutoFit/>
          </a:bodyPr>
          <a:lstStyle/>
          <a:p>
            <a:r>
              <a:rPr lang="en-US" sz="2000"/>
              <a:t>New Page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Change JavaScript’s Trajectory</a:t>
            </a:r>
          </a:p>
        </p:txBody>
      </p:sp>
      <p:sp>
        <p:nvSpPr>
          <p:cNvPr id="3" name="Content Placeholder 2"/>
          <p:cNvSpPr>
            <a:spLocks noGrp="1"/>
          </p:cNvSpPr>
          <p:nvPr>
            <p:ph idx="1"/>
          </p:nvPr>
        </p:nvSpPr>
        <p:spPr/>
        <p:txBody>
          <a:bodyPr/>
          <a:lstStyle/>
          <a:p>
            <a:r>
              <a:rPr lang="en-US"/>
              <a:t>ES3 core idea: records and closures</a:t>
            </a:r>
          </a:p>
          <a:p>
            <a:pPr lvl="2"/>
            <a:r>
              <a:rPr lang="en-US"/>
              <a:t>A record of closures </a:t>
            </a:r>
            <a:r>
              <a:rPr lang="en-US">
                <a:sym typeface="Wingdings"/>
              </a:rPr>
              <a:t> object with methods</a:t>
            </a:r>
            <a:endParaRPr lang="en-US"/>
          </a:p>
          <a:p>
            <a:pPr lvl="2"/>
            <a:r>
              <a:rPr lang="en-US"/>
              <a:t>Took us </a:t>
            </a:r>
            <a:r>
              <a:rPr lang="en-US" b="1"/>
              <a:t>2 years </a:t>
            </a:r>
            <a:r>
              <a:rPr lang="en-US"/>
              <a:t>to secure by server translation</a:t>
            </a:r>
          </a:p>
          <a:p>
            <a:r>
              <a:rPr lang="en-US">
                <a:sym typeface="Wingdings"/>
              </a:rPr>
              <a:t>ES5 ratified 12/09. All browsers implementing</a:t>
            </a:r>
          </a:p>
          <a:p>
            <a:pPr lvl="2"/>
            <a:r>
              <a:rPr lang="en-US">
                <a:solidFill>
                  <a:srgbClr val="000000"/>
                </a:solidFill>
                <a:sym typeface="Wingdings"/>
              </a:rPr>
              <a:t>Object.freeze(obj)</a:t>
            </a:r>
            <a:r>
              <a:rPr lang="en-US">
                <a:sym typeface="Wingdings"/>
              </a:rPr>
              <a:t>  stable records</a:t>
            </a:r>
          </a:p>
          <a:p>
            <a:pPr lvl="2"/>
            <a:r>
              <a:rPr lang="en-US">
                <a:solidFill>
                  <a:srgbClr val="000000"/>
                </a:solidFill>
                <a:sym typeface="Wingdings"/>
              </a:rPr>
              <a:t>“use strict”;</a:t>
            </a:r>
            <a:r>
              <a:rPr lang="en-US">
                <a:sym typeface="Wingdings"/>
              </a:rPr>
              <a:t>  lexical scope + encapsulation</a:t>
            </a:r>
          </a:p>
          <a:p>
            <a:pPr lvl="2"/>
            <a:r>
              <a:rPr lang="en-US">
                <a:sym typeface="Wingdings"/>
              </a:rPr>
              <a:t>A stable record of encapsulated closures</a:t>
            </a:r>
          </a:p>
          <a:p>
            <a:pPr lvl="4">
              <a:buFont typeface="Wingdings" charset="2"/>
              <a:buChar char="à"/>
            </a:pPr>
            <a:r>
              <a:rPr lang="en-US">
                <a:sym typeface="Wingdings"/>
              </a:rPr>
              <a:t> a defensible object</a:t>
            </a:r>
          </a:p>
          <a:p>
            <a:pPr lvl="2"/>
            <a:r>
              <a:rPr lang="en-US"/>
              <a:t>Took us </a:t>
            </a:r>
            <a:r>
              <a:rPr lang="en-US" b="1">
                <a:sym typeface="Wingdings"/>
              </a:rPr>
              <a:t>2 afternoons </a:t>
            </a:r>
            <a:r>
              <a:rPr lang="en-US">
                <a:sym typeface="Wingdings"/>
              </a:rPr>
              <a:t>to secure by client verification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2" name="Rectangle 41"/>
          <p:cNvSpPr/>
          <p:nvPr/>
        </p:nvSpPr>
        <p:spPr bwMode="auto">
          <a:xfrm>
            <a:off x="7239000" y="6019800"/>
            <a:ext cx="1600200" cy="6858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2" name="Title 1"/>
          <p:cNvSpPr>
            <a:spLocks noGrp="1"/>
          </p:cNvSpPr>
          <p:nvPr>
            <p:ph type="title"/>
          </p:nvPr>
        </p:nvSpPr>
        <p:spPr/>
        <p:txBody>
          <a:bodyPr/>
          <a:lstStyle/>
          <a:p>
            <a:r>
              <a:rPr lang="en-US"/>
              <a:t>Promise states and transitions</a:t>
            </a:r>
          </a:p>
        </p:txBody>
      </p:sp>
      <p:grpSp>
        <p:nvGrpSpPr>
          <p:cNvPr id="23" name="Group 25"/>
          <p:cNvGrpSpPr>
            <a:grpSpLocks/>
          </p:cNvGrpSpPr>
          <p:nvPr/>
        </p:nvGrpSpPr>
        <p:grpSpPr bwMode="auto">
          <a:xfrm>
            <a:off x="1143000" y="1719262"/>
            <a:ext cx="6781800" cy="4986338"/>
            <a:chOff x="288" y="576"/>
            <a:chExt cx="3264" cy="2400"/>
          </a:xfrm>
        </p:grpSpPr>
        <p:sp>
          <p:nvSpPr>
            <p:cNvPr id="24" name="Text Box 5"/>
            <p:cNvSpPr txBox="1">
              <a:spLocks noChangeArrowheads="1"/>
            </p:cNvSpPr>
            <p:nvPr/>
          </p:nvSpPr>
          <p:spPr bwMode="auto">
            <a:xfrm>
              <a:off x="427" y="720"/>
              <a:ext cx="623" cy="146"/>
            </a:xfrm>
            <a:prstGeom prst="rect">
              <a:avLst/>
            </a:prstGeom>
            <a:noFill/>
            <a:ln w="9525">
              <a:noFill/>
              <a:miter lim="800000"/>
              <a:headEnd/>
              <a:tailEnd/>
            </a:ln>
            <a:effectLst/>
          </p:spPr>
          <p:txBody>
            <a:bodyPr wrap="none">
              <a:prstTxWarp prst="textNoShape">
                <a:avLst/>
              </a:prstTxWarp>
              <a:spAutoFit/>
            </a:bodyPr>
            <a:lstStyle/>
            <a:p>
              <a:r>
                <a:rPr lang="en-US" sz="1400" i="1">
                  <a:solidFill>
                    <a:srgbClr val="003399"/>
                  </a:solidFill>
                </a:rPr>
                <a:t>UNRESOLVED</a:t>
              </a:r>
            </a:p>
          </p:txBody>
        </p:sp>
        <p:sp>
          <p:nvSpPr>
            <p:cNvPr id="25" name="Text Box 6"/>
            <p:cNvSpPr txBox="1">
              <a:spLocks noChangeArrowheads="1"/>
            </p:cNvSpPr>
            <p:nvPr/>
          </p:nvSpPr>
          <p:spPr bwMode="auto">
            <a:xfrm>
              <a:off x="455" y="1008"/>
              <a:ext cx="496" cy="146"/>
            </a:xfrm>
            <a:prstGeom prst="rect">
              <a:avLst/>
            </a:prstGeom>
            <a:noFill/>
            <a:ln w="9525">
              <a:noFill/>
              <a:miter lim="800000"/>
              <a:headEnd/>
              <a:tailEnd/>
            </a:ln>
            <a:effectLst/>
          </p:spPr>
          <p:txBody>
            <a:bodyPr wrap="none">
              <a:prstTxWarp prst="textNoShape">
                <a:avLst/>
              </a:prstTxWarp>
              <a:spAutoFit/>
            </a:bodyPr>
            <a:lstStyle/>
            <a:p>
              <a:r>
                <a:rPr lang="en-US" sz="1400" i="1">
                  <a:solidFill>
                    <a:srgbClr val="003399"/>
                  </a:solidFill>
                </a:rPr>
                <a:t>EVENTUAL</a:t>
              </a:r>
            </a:p>
          </p:txBody>
        </p:sp>
        <p:sp>
          <p:nvSpPr>
            <p:cNvPr id="26" name="Text Box 7"/>
            <p:cNvSpPr txBox="1">
              <a:spLocks noChangeArrowheads="1"/>
            </p:cNvSpPr>
            <p:nvPr/>
          </p:nvSpPr>
          <p:spPr bwMode="auto">
            <a:xfrm>
              <a:off x="480" y="1584"/>
              <a:ext cx="418" cy="147"/>
            </a:xfrm>
            <a:prstGeom prst="rect">
              <a:avLst/>
            </a:prstGeom>
            <a:noFill/>
            <a:ln w="9525">
              <a:noFill/>
              <a:miter lim="800000"/>
              <a:headEnd/>
              <a:tailEnd/>
            </a:ln>
            <a:effectLst/>
          </p:spPr>
          <p:txBody>
            <a:bodyPr wrap="none">
              <a:prstTxWarp prst="textNoShape">
                <a:avLst/>
              </a:prstTxWarp>
              <a:spAutoFit/>
            </a:bodyPr>
            <a:lstStyle/>
            <a:p>
              <a:r>
                <a:rPr lang="en-US" sz="1400" i="1">
                  <a:solidFill>
                    <a:srgbClr val="003399"/>
                  </a:solidFill>
                </a:rPr>
                <a:t>REMOTE</a:t>
              </a:r>
            </a:p>
          </p:txBody>
        </p:sp>
        <p:sp>
          <p:nvSpPr>
            <p:cNvPr id="27" name="Text Box 8"/>
            <p:cNvSpPr txBox="1">
              <a:spLocks noChangeArrowheads="1"/>
            </p:cNvSpPr>
            <p:nvPr/>
          </p:nvSpPr>
          <p:spPr bwMode="auto">
            <a:xfrm>
              <a:off x="2592" y="576"/>
              <a:ext cx="493" cy="147"/>
            </a:xfrm>
            <a:prstGeom prst="rect">
              <a:avLst/>
            </a:prstGeom>
            <a:noFill/>
            <a:ln w="9525">
              <a:noFill/>
              <a:miter lim="800000"/>
              <a:headEnd/>
              <a:tailEnd/>
            </a:ln>
            <a:effectLst/>
          </p:spPr>
          <p:txBody>
            <a:bodyPr wrap="none">
              <a:prstTxWarp prst="textNoShape">
                <a:avLst/>
              </a:prstTxWarp>
              <a:spAutoFit/>
            </a:bodyPr>
            <a:lstStyle/>
            <a:p>
              <a:r>
                <a:rPr lang="en-US" sz="1400" i="1"/>
                <a:t>RESOLVED</a:t>
              </a:r>
            </a:p>
          </p:txBody>
        </p:sp>
        <p:sp>
          <p:nvSpPr>
            <p:cNvPr id="28" name="AutoShape 9"/>
            <p:cNvSpPr>
              <a:spLocks noChangeArrowheads="1"/>
            </p:cNvSpPr>
            <p:nvPr/>
          </p:nvSpPr>
          <p:spPr bwMode="auto">
            <a:xfrm>
              <a:off x="624" y="1248"/>
              <a:ext cx="1131" cy="240"/>
            </a:xfrm>
            <a:prstGeom prst="roundRect">
              <a:avLst>
                <a:gd name="adj" fmla="val 16667"/>
              </a:avLst>
            </a:prstGeom>
            <a:solidFill>
              <a:schemeClr val="bg1"/>
            </a:solidFill>
            <a:ln w="28575">
              <a:solidFill>
                <a:srgbClr val="003399"/>
              </a:solidFill>
              <a:round/>
              <a:headEnd/>
              <a:tailEnd/>
            </a:ln>
            <a:effectLst/>
          </p:spPr>
          <p:txBody>
            <a:bodyPr wrap="none" anchor="ctr">
              <a:prstTxWarp prst="textNoShape">
                <a:avLst/>
              </a:prstTxWarp>
            </a:bodyPr>
            <a:lstStyle/>
            <a:p>
              <a:pPr algn="ctr"/>
              <a:r>
                <a:rPr lang="en-US">
                  <a:solidFill>
                    <a:srgbClr val="003399"/>
                  </a:solidFill>
                </a:rPr>
                <a:t>local unresolved</a:t>
              </a:r>
            </a:p>
          </p:txBody>
        </p:sp>
        <p:sp>
          <p:nvSpPr>
            <p:cNvPr id="29" name="AutoShape 10"/>
            <p:cNvSpPr>
              <a:spLocks noChangeArrowheads="1"/>
            </p:cNvSpPr>
            <p:nvPr/>
          </p:nvSpPr>
          <p:spPr bwMode="auto">
            <a:xfrm>
              <a:off x="624" y="1824"/>
              <a:ext cx="1278" cy="240"/>
            </a:xfrm>
            <a:prstGeom prst="roundRect">
              <a:avLst>
                <a:gd name="adj" fmla="val 16667"/>
              </a:avLst>
            </a:prstGeom>
            <a:solidFill>
              <a:schemeClr val="bg1"/>
            </a:solidFill>
            <a:ln w="28575">
              <a:solidFill>
                <a:srgbClr val="003399"/>
              </a:solidFill>
              <a:round/>
              <a:headEnd/>
              <a:tailEnd/>
            </a:ln>
            <a:effectLst/>
          </p:spPr>
          <p:txBody>
            <a:bodyPr wrap="none" anchor="ctr">
              <a:prstTxWarp prst="textNoShape">
                <a:avLst/>
              </a:prstTxWarp>
            </a:bodyPr>
            <a:lstStyle/>
            <a:p>
              <a:pPr algn="ctr"/>
              <a:r>
                <a:rPr lang="en-US">
                  <a:solidFill>
                    <a:srgbClr val="003399"/>
                  </a:solidFill>
                </a:rPr>
                <a:t>remote unresolved </a:t>
              </a:r>
            </a:p>
          </p:txBody>
        </p:sp>
        <p:sp>
          <p:nvSpPr>
            <p:cNvPr id="30" name="AutoShape 11"/>
            <p:cNvSpPr>
              <a:spLocks noChangeArrowheads="1"/>
            </p:cNvSpPr>
            <p:nvPr/>
          </p:nvSpPr>
          <p:spPr bwMode="auto">
            <a:xfrm>
              <a:off x="2736" y="816"/>
              <a:ext cx="480" cy="240"/>
            </a:xfrm>
            <a:prstGeom prst="roundRect">
              <a:avLst>
                <a:gd name="adj" fmla="val 16667"/>
              </a:avLst>
            </a:prstGeom>
            <a:solidFill>
              <a:schemeClr val="bg1"/>
            </a:solidFill>
            <a:ln w="28575">
              <a:solidFill>
                <a:srgbClr val="008000"/>
              </a:solidFill>
              <a:round/>
              <a:headEnd/>
              <a:tailEnd/>
            </a:ln>
            <a:effectLst/>
          </p:spPr>
          <p:txBody>
            <a:bodyPr wrap="none" anchor="ctr">
              <a:prstTxWarp prst="textNoShape">
                <a:avLst/>
              </a:prstTxWarp>
            </a:bodyPr>
            <a:lstStyle/>
            <a:p>
              <a:pPr algn="ctr"/>
              <a:r>
                <a:rPr lang="en-US">
                  <a:solidFill>
                    <a:srgbClr val="008000"/>
                  </a:solidFill>
                </a:rPr>
                <a:t>near</a:t>
              </a:r>
            </a:p>
          </p:txBody>
        </p:sp>
        <p:sp>
          <p:nvSpPr>
            <p:cNvPr id="31" name="AutoShape 12"/>
            <p:cNvSpPr>
              <a:spLocks noChangeArrowheads="1"/>
            </p:cNvSpPr>
            <p:nvPr/>
          </p:nvSpPr>
          <p:spPr bwMode="auto">
            <a:xfrm>
              <a:off x="2736" y="1824"/>
              <a:ext cx="384" cy="240"/>
            </a:xfrm>
            <a:prstGeom prst="roundRect">
              <a:avLst>
                <a:gd name="adj" fmla="val 16667"/>
              </a:avLst>
            </a:prstGeom>
            <a:solidFill>
              <a:schemeClr val="bg1"/>
            </a:solidFill>
            <a:ln w="28575">
              <a:solidFill>
                <a:srgbClr val="003399"/>
              </a:solidFill>
              <a:round/>
              <a:headEnd/>
              <a:tailEnd/>
            </a:ln>
            <a:effectLst/>
          </p:spPr>
          <p:txBody>
            <a:bodyPr wrap="none" anchor="ctr">
              <a:prstTxWarp prst="textNoShape">
                <a:avLst/>
              </a:prstTxWarp>
            </a:bodyPr>
            <a:lstStyle/>
            <a:p>
              <a:pPr algn="ctr"/>
              <a:r>
                <a:rPr lang="en-US">
                  <a:solidFill>
                    <a:srgbClr val="003399"/>
                  </a:solidFill>
                </a:rPr>
                <a:t>far</a:t>
              </a:r>
            </a:p>
          </p:txBody>
        </p:sp>
        <p:sp>
          <p:nvSpPr>
            <p:cNvPr id="32" name="AutoShape 13"/>
            <p:cNvSpPr>
              <a:spLocks noChangeArrowheads="1"/>
            </p:cNvSpPr>
            <p:nvPr/>
          </p:nvSpPr>
          <p:spPr bwMode="auto">
            <a:xfrm>
              <a:off x="2736" y="2592"/>
              <a:ext cx="624" cy="240"/>
            </a:xfrm>
            <a:prstGeom prst="roundRect">
              <a:avLst>
                <a:gd name="adj" fmla="val 16667"/>
              </a:avLst>
            </a:prstGeom>
            <a:solidFill>
              <a:schemeClr val="bg1"/>
            </a:solidFill>
            <a:ln w="28575">
              <a:solidFill>
                <a:srgbClr val="CC0099"/>
              </a:solidFill>
              <a:round/>
              <a:headEnd/>
              <a:tailEnd/>
            </a:ln>
            <a:effectLst/>
          </p:spPr>
          <p:txBody>
            <a:bodyPr wrap="none" anchor="ctr">
              <a:prstTxWarp prst="textNoShape">
                <a:avLst/>
              </a:prstTxWarp>
            </a:bodyPr>
            <a:lstStyle/>
            <a:p>
              <a:pPr algn="ctr"/>
              <a:r>
                <a:rPr lang="en-US">
                  <a:solidFill>
                    <a:srgbClr val="CC0099"/>
                  </a:solidFill>
                </a:rPr>
                <a:t>broken</a:t>
              </a:r>
            </a:p>
          </p:txBody>
        </p:sp>
        <p:sp>
          <p:nvSpPr>
            <p:cNvPr id="33" name="Line 14"/>
            <p:cNvSpPr>
              <a:spLocks noChangeShapeType="1"/>
            </p:cNvSpPr>
            <p:nvPr/>
          </p:nvSpPr>
          <p:spPr bwMode="auto">
            <a:xfrm>
              <a:off x="1440" y="1488"/>
              <a:ext cx="0" cy="336"/>
            </a:xfrm>
            <a:prstGeom prst="line">
              <a:avLst/>
            </a:prstGeom>
            <a:noFill/>
            <a:ln w="28575">
              <a:solidFill>
                <a:srgbClr val="003399"/>
              </a:solidFill>
              <a:prstDash val="sysDot"/>
              <a:round/>
              <a:headEnd type="stealth" w="lg" len="lg"/>
              <a:tailEnd type="stealth" w="lg" len="lg"/>
            </a:ln>
            <a:effectLst/>
          </p:spPr>
          <p:txBody>
            <a:bodyPr>
              <a:prstTxWarp prst="textNoShape">
                <a:avLst/>
              </a:prstTxWarp>
            </a:bodyPr>
            <a:lstStyle/>
            <a:p>
              <a:endParaRPr lang="en-US"/>
            </a:p>
          </p:txBody>
        </p:sp>
        <p:sp>
          <p:nvSpPr>
            <p:cNvPr id="34" name="AutoShape 15"/>
            <p:cNvSpPr>
              <a:spLocks noChangeArrowheads="1"/>
            </p:cNvSpPr>
            <p:nvPr/>
          </p:nvSpPr>
          <p:spPr bwMode="auto">
            <a:xfrm>
              <a:off x="288" y="864"/>
              <a:ext cx="1680" cy="1632"/>
            </a:xfrm>
            <a:prstGeom prst="roundRect">
              <a:avLst>
                <a:gd name="adj" fmla="val 16667"/>
              </a:avLst>
            </a:prstGeom>
            <a:noFill/>
            <a:ln w="9525">
              <a:solidFill>
                <a:srgbClr val="003399"/>
              </a:solidFill>
              <a:round/>
              <a:headEnd/>
              <a:tailEnd/>
            </a:ln>
            <a:effectLst/>
          </p:spPr>
          <p:txBody>
            <a:bodyPr wrap="none" anchor="ctr">
              <a:prstTxWarp prst="textNoShape">
                <a:avLst/>
              </a:prstTxWarp>
            </a:bodyPr>
            <a:lstStyle/>
            <a:p>
              <a:endParaRPr lang="en-US"/>
            </a:p>
          </p:txBody>
        </p:sp>
        <p:sp>
          <p:nvSpPr>
            <p:cNvPr id="35" name="AutoShape 16"/>
            <p:cNvSpPr>
              <a:spLocks noChangeArrowheads="1"/>
            </p:cNvSpPr>
            <p:nvPr/>
          </p:nvSpPr>
          <p:spPr bwMode="auto">
            <a:xfrm>
              <a:off x="384" y="1152"/>
              <a:ext cx="3024" cy="1104"/>
            </a:xfrm>
            <a:prstGeom prst="roundRect">
              <a:avLst>
                <a:gd name="adj" fmla="val 16667"/>
              </a:avLst>
            </a:prstGeom>
            <a:noFill/>
            <a:ln w="9525">
              <a:solidFill>
                <a:srgbClr val="003399"/>
              </a:solidFill>
              <a:round/>
              <a:headEnd/>
              <a:tailEnd/>
            </a:ln>
            <a:effectLst/>
          </p:spPr>
          <p:txBody>
            <a:bodyPr wrap="none" anchor="ctr">
              <a:prstTxWarp prst="textNoShape">
                <a:avLst/>
              </a:prstTxWarp>
            </a:bodyPr>
            <a:lstStyle/>
            <a:p>
              <a:endParaRPr lang="en-US"/>
            </a:p>
          </p:txBody>
        </p:sp>
        <p:sp>
          <p:nvSpPr>
            <p:cNvPr id="36" name="AutoShape 17"/>
            <p:cNvSpPr>
              <a:spLocks noChangeArrowheads="1"/>
            </p:cNvSpPr>
            <p:nvPr/>
          </p:nvSpPr>
          <p:spPr bwMode="auto">
            <a:xfrm>
              <a:off x="528" y="1728"/>
              <a:ext cx="2784" cy="432"/>
            </a:xfrm>
            <a:prstGeom prst="roundRect">
              <a:avLst>
                <a:gd name="adj" fmla="val 16667"/>
              </a:avLst>
            </a:prstGeom>
            <a:noFill/>
            <a:ln w="9525">
              <a:solidFill>
                <a:srgbClr val="003399"/>
              </a:solidFill>
              <a:round/>
              <a:headEnd/>
              <a:tailEnd/>
            </a:ln>
            <a:effectLst/>
          </p:spPr>
          <p:txBody>
            <a:bodyPr wrap="none" anchor="ctr">
              <a:prstTxWarp prst="textNoShape">
                <a:avLst/>
              </a:prstTxWarp>
            </a:bodyPr>
            <a:lstStyle/>
            <a:p>
              <a:endParaRPr lang="en-US"/>
            </a:p>
          </p:txBody>
        </p:sp>
        <p:sp>
          <p:nvSpPr>
            <p:cNvPr id="37" name="AutoShape 18"/>
            <p:cNvSpPr>
              <a:spLocks noChangeArrowheads="1"/>
            </p:cNvSpPr>
            <p:nvPr/>
          </p:nvSpPr>
          <p:spPr bwMode="auto">
            <a:xfrm>
              <a:off x="2592" y="720"/>
              <a:ext cx="960" cy="2256"/>
            </a:xfrm>
            <a:prstGeom prst="roundRect">
              <a:avLst>
                <a:gd name="adj" fmla="val 16667"/>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38" name="Line 19"/>
            <p:cNvSpPr>
              <a:spLocks noChangeShapeType="1"/>
            </p:cNvSpPr>
            <p:nvPr/>
          </p:nvSpPr>
          <p:spPr bwMode="auto">
            <a:xfrm>
              <a:off x="1968" y="1584"/>
              <a:ext cx="624" cy="0"/>
            </a:xfrm>
            <a:prstGeom prst="line">
              <a:avLst/>
            </a:prstGeom>
            <a:noFill/>
            <a:ln w="28575">
              <a:solidFill>
                <a:srgbClr val="003399"/>
              </a:solidFill>
              <a:prstDash val="sysDot"/>
              <a:round/>
              <a:headEnd/>
              <a:tailEnd type="stealth" w="lg" len="lg"/>
            </a:ln>
            <a:effectLst/>
          </p:spPr>
          <p:txBody>
            <a:bodyPr>
              <a:prstTxWarp prst="textNoShape">
                <a:avLst/>
              </a:prstTxWarp>
            </a:bodyPr>
            <a:lstStyle/>
            <a:p>
              <a:endParaRPr lang="en-US"/>
            </a:p>
          </p:txBody>
        </p:sp>
        <p:sp>
          <p:nvSpPr>
            <p:cNvPr id="39" name="Line 20"/>
            <p:cNvSpPr>
              <a:spLocks noChangeShapeType="1"/>
            </p:cNvSpPr>
            <p:nvPr/>
          </p:nvSpPr>
          <p:spPr bwMode="auto">
            <a:xfrm>
              <a:off x="2928" y="2160"/>
              <a:ext cx="0" cy="432"/>
            </a:xfrm>
            <a:prstGeom prst="line">
              <a:avLst/>
            </a:prstGeom>
            <a:noFill/>
            <a:ln w="28575">
              <a:solidFill>
                <a:srgbClr val="CC0099"/>
              </a:solidFill>
              <a:prstDash val="sysDot"/>
              <a:round/>
              <a:headEnd/>
              <a:tailEnd type="stealth" w="lg" len="lg"/>
            </a:ln>
            <a:effectLst/>
          </p:spPr>
          <p:txBody>
            <a:bodyPr>
              <a:prstTxWarp prst="textNoShape">
                <a:avLst/>
              </a:prstTxWarp>
            </a:bodyPr>
            <a:lstStyle/>
            <a:p>
              <a:endParaRPr lang="en-US"/>
            </a:p>
          </p:txBody>
        </p:sp>
        <p:sp>
          <p:nvSpPr>
            <p:cNvPr id="40" name="Text Box 21"/>
            <p:cNvSpPr txBox="1">
              <a:spLocks noChangeArrowheads="1"/>
            </p:cNvSpPr>
            <p:nvPr/>
          </p:nvSpPr>
          <p:spPr bwMode="auto">
            <a:xfrm>
              <a:off x="2006" y="1392"/>
              <a:ext cx="384" cy="162"/>
            </a:xfrm>
            <a:prstGeom prst="rect">
              <a:avLst/>
            </a:prstGeom>
            <a:noFill/>
            <a:ln w="9525">
              <a:noFill/>
              <a:miter lim="800000"/>
              <a:headEnd/>
              <a:tailEnd/>
            </a:ln>
            <a:effectLst/>
          </p:spPr>
          <p:txBody>
            <a:bodyPr wrap="none">
              <a:prstTxWarp prst="textNoShape">
                <a:avLst/>
              </a:prstTxWarp>
              <a:spAutoFit/>
            </a:bodyPr>
            <a:lstStyle/>
            <a:p>
              <a:r>
                <a:rPr lang="en-US"/>
                <a:t>resolve</a:t>
              </a:r>
            </a:p>
          </p:txBody>
        </p:sp>
        <p:sp>
          <p:nvSpPr>
            <p:cNvPr id="41" name="Text Box 22"/>
            <p:cNvSpPr txBox="1">
              <a:spLocks noChangeArrowheads="1"/>
            </p:cNvSpPr>
            <p:nvPr/>
          </p:nvSpPr>
          <p:spPr bwMode="auto">
            <a:xfrm>
              <a:off x="2898" y="2284"/>
              <a:ext cx="441" cy="162"/>
            </a:xfrm>
            <a:prstGeom prst="rect">
              <a:avLst/>
            </a:prstGeom>
            <a:noFill/>
            <a:ln w="9525">
              <a:noFill/>
              <a:miter lim="800000"/>
              <a:headEnd/>
              <a:tailEnd/>
            </a:ln>
            <a:effectLst/>
          </p:spPr>
          <p:txBody>
            <a:bodyPr wrap="none">
              <a:prstTxWarp prst="textNoShape">
                <a:avLst/>
              </a:prstTxWarp>
              <a:spAutoFit/>
            </a:bodyPr>
            <a:lstStyle/>
            <a:p>
              <a:r>
                <a:rPr lang="en-US">
                  <a:solidFill>
                    <a:srgbClr val="CC0099"/>
                  </a:solidFill>
                </a:rPr>
                <a:t>partition</a:t>
              </a: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Lamport’s distributed causality</a:t>
            </a:r>
          </a:p>
        </p:txBody>
      </p:sp>
      <p:sp>
        <p:nvSpPr>
          <p:cNvPr id="10" name="Line 9"/>
          <p:cNvSpPr>
            <a:spLocks noChangeShapeType="1"/>
          </p:cNvSpPr>
          <p:nvPr/>
        </p:nvSpPr>
        <p:spPr bwMode="auto">
          <a:xfrm>
            <a:off x="-1219200" y="4090988"/>
            <a:ext cx="10210800" cy="0"/>
          </a:xfrm>
          <a:prstGeom prst="line">
            <a:avLst/>
          </a:prstGeom>
          <a:noFill/>
          <a:ln w="28575">
            <a:solidFill>
              <a:srgbClr val="4D4D4D"/>
            </a:solidFill>
            <a:round/>
            <a:headEnd/>
            <a:tailEnd type="triangle" w="lg" len="lg"/>
          </a:ln>
          <a:effectLst/>
        </p:spPr>
        <p:txBody>
          <a:bodyPr wrap="none" anchor="ctr">
            <a:prstTxWarp prst="textNoShape">
              <a:avLst/>
            </a:prstTxWarp>
          </a:bodyPr>
          <a:lstStyle/>
          <a:p>
            <a:endParaRPr lang="en-US"/>
          </a:p>
        </p:txBody>
      </p:sp>
      <p:sp>
        <p:nvSpPr>
          <p:cNvPr id="11" name="Line 10"/>
          <p:cNvSpPr>
            <a:spLocks noChangeShapeType="1"/>
          </p:cNvSpPr>
          <p:nvPr/>
        </p:nvSpPr>
        <p:spPr bwMode="auto">
          <a:xfrm>
            <a:off x="-609600" y="5472113"/>
            <a:ext cx="9601200" cy="0"/>
          </a:xfrm>
          <a:prstGeom prst="line">
            <a:avLst/>
          </a:prstGeom>
          <a:noFill/>
          <a:ln w="28575">
            <a:solidFill>
              <a:srgbClr val="4D4D4D"/>
            </a:solidFill>
            <a:round/>
            <a:headEnd/>
            <a:tailEnd type="triangle" w="lg" len="lg"/>
          </a:ln>
          <a:effectLst/>
        </p:spPr>
        <p:txBody>
          <a:bodyPr wrap="none" anchor="ctr">
            <a:prstTxWarp prst="textNoShape">
              <a:avLst/>
            </a:prstTxWarp>
          </a:bodyPr>
          <a:lstStyle/>
          <a:p>
            <a:endParaRPr lang="en-US"/>
          </a:p>
        </p:txBody>
      </p:sp>
      <p:sp>
        <p:nvSpPr>
          <p:cNvPr id="12" name="Line 11"/>
          <p:cNvSpPr>
            <a:spLocks noChangeShapeType="1"/>
          </p:cNvSpPr>
          <p:nvPr/>
        </p:nvSpPr>
        <p:spPr bwMode="auto">
          <a:xfrm>
            <a:off x="-838200" y="2709863"/>
            <a:ext cx="9829800" cy="0"/>
          </a:xfrm>
          <a:prstGeom prst="line">
            <a:avLst/>
          </a:prstGeom>
          <a:noFill/>
          <a:ln w="28575">
            <a:solidFill>
              <a:srgbClr val="4D4D4D"/>
            </a:solidFill>
            <a:round/>
            <a:headEnd/>
            <a:tailEnd type="triangle" w="lg" len="lg"/>
          </a:ln>
          <a:effectLst/>
        </p:spPr>
        <p:txBody>
          <a:bodyPr wrap="none" anchor="ctr">
            <a:prstTxWarp prst="textNoShape">
              <a:avLst/>
            </a:prstTxWarp>
          </a:bodyPr>
          <a:lstStyle/>
          <a:p>
            <a:endParaRPr lang="en-US"/>
          </a:p>
        </p:txBody>
      </p:sp>
      <p:sp>
        <p:nvSpPr>
          <p:cNvPr id="13" name="Line 12"/>
          <p:cNvSpPr>
            <a:spLocks noChangeShapeType="1"/>
          </p:cNvSpPr>
          <p:nvPr/>
        </p:nvSpPr>
        <p:spPr bwMode="auto">
          <a:xfrm>
            <a:off x="2905125" y="2757488"/>
            <a:ext cx="1666875" cy="264795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4" name="Line 13"/>
          <p:cNvSpPr>
            <a:spLocks noChangeShapeType="1"/>
          </p:cNvSpPr>
          <p:nvPr/>
        </p:nvSpPr>
        <p:spPr bwMode="auto">
          <a:xfrm flipV="1">
            <a:off x="2743200" y="2757488"/>
            <a:ext cx="1609725" cy="1281112"/>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5" name="Line 14"/>
          <p:cNvSpPr>
            <a:spLocks noChangeShapeType="1"/>
          </p:cNvSpPr>
          <p:nvPr/>
        </p:nvSpPr>
        <p:spPr bwMode="auto">
          <a:xfrm flipV="1">
            <a:off x="5295900" y="2738438"/>
            <a:ext cx="742950" cy="268605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6" name="Line 15"/>
          <p:cNvSpPr>
            <a:spLocks noChangeShapeType="1"/>
          </p:cNvSpPr>
          <p:nvPr/>
        </p:nvSpPr>
        <p:spPr bwMode="auto">
          <a:xfrm>
            <a:off x="6324600" y="2786063"/>
            <a:ext cx="609600" cy="1252537"/>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7" name="Text Box 16"/>
          <p:cNvSpPr txBox="1">
            <a:spLocks noChangeArrowheads="1"/>
          </p:cNvSpPr>
          <p:nvPr/>
        </p:nvSpPr>
        <p:spPr bwMode="auto">
          <a:xfrm>
            <a:off x="2133600" y="2368550"/>
            <a:ext cx="990600" cy="366713"/>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00033"/>
                </a:solidFill>
                <a:latin typeface="Arial" pitchFamily="-111" charset="0"/>
              </a:rPr>
              <a:t>delta</a:t>
            </a:r>
          </a:p>
        </p:txBody>
      </p:sp>
      <p:sp>
        <p:nvSpPr>
          <p:cNvPr id="18" name="Text Box 17"/>
          <p:cNvSpPr txBox="1">
            <a:spLocks noChangeArrowheads="1"/>
          </p:cNvSpPr>
          <p:nvPr/>
        </p:nvSpPr>
        <p:spPr bwMode="auto">
          <a:xfrm>
            <a:off x="2057400" y="4114800"/>
            <a:ext cx="771525" cy="366713"/>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00033"/>
                </a:solidFill>
                <a:latin typeface="Arial" pitchFamily="-111" charset="0"/>
              </a:rPr>
              <a:t>bravo</a:t>
            </a:r>
          </a:p>
        </p:txBody>
      </p:sp>
      <p:sp>
        <p:nvSpPr>
          <p:cNvPr id="19" name="Text Box 18"/>
          <p:cNvSpPr txBox="1">
            <a:spLocks noChangeArrowheads="1"/>
          </p:cNvSpPr>
          <p:nvPr/>
        </p:nvSpPr>
        <p:spPr bwMode="auto">
          <a:xfrm>
            <a:off x="4610100" y="5410200"/>
            <a:ext cx="952500" cy="366713"/>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00033"/>
                </a:solidFill>
                <a:latin typeface="Arial" pitchFamily="-111" charset="0"/>
              </a:rPr>
              <a:t>charlie</a:t>
            </a:r>
          </a:p>
        </p:txBody>
      </p:sp>
      <p:sp>
        <p:nvSpPr>
          <p:cNvPr id="20" name="Text Box 19"/>
          <p:cNvSpPr txBox="1">
            <a:spLocks noChangeArrowheads="1"/>
          </p:cNvSpPr>
          <p:nvPr/>
        </p:nvSpPr>
        <p:spPr bwMode="auto">
          <a:xfrm>
            <a:off x="7048500" y="4114800"/>
            <a:ext cx="952500" cy="366713"/>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10000"/>
                </a:solidFill>
                <a:latin typeface="Arial" pitchFamily="-111" charset="0"/>
              </a:rPr>
              <a:t>zulu</a:t>
            </a:r>
            <a:endParaRPr lang="en-US" sz="1800">
              <a:solidFill>
                <a:srgbClr val="000033"/>
              </a:solidFill>
              <a:latin typeface="Arial" pitchFamily="-111" charset="0"/>
            </a:endParaRPr>
          </a:p>
        </p:txBody>
      </p:sp>
      <p:sp>
        <p:nvSpPr>
          <p:cNvPr id="21" name="Text Box 20"/>
          <p:cNvSpPr txBox="1">
            <a:spLocks noChangeArrowheads="1"/>
          </p:cNvSpPr>
          <p:nvPr/>
        </p:nvSpPr>
        <p:spPr bwMode="auto">
          <a:xfrm>
            <a:off x="6096000" y="2370138"/>
            <a:ext cx="914400" cy="366712"/>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00033"/>
                </a:solidFill>
                <a:latin typeface="Arial" pitchFamily="-111" charset="0"/>
              </a:rPr>
              <a:t>tango</a:t>
            </a:r>
          </a:p>
        </p:txBody>
      </p:sp>
      <p:sp>
        <p:nvSpPr>
          <p:cNvPr id="22" name="Text Box 21"/>
          <p:cNvSpPr txBox="1">
            <a:spLocks noChangeArrowheads="1"/>
          </p:cNvSpPr>
          <p:nvPr/>
        </p:nvSpPr>
        <p:spPr bwMode="auto">
          <a:xfrm>
            <a:off x="4419600" y="2368550"/>
            <a:ext cx="914400" cy="366713"/>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00033"/>
                </a:solidFill>
                <a:latin typeface="Arial" pitchFamily="-111" charset="0"/>
              </a:rPr>
              <a:t>foxtrot</a:t>
            </a:r>
          </a:p>
        </p:txBody>
      </p:sp>
      <p:sp>
        <p:nvSpPr>
          <p:cNvPr id="23" name="Line 22"/>
          <p:cNvSpPr>
            <a:spLocks noChangeShapeType="1"/>
          </p:cNvSpPr>
          <p:nvPr/>
        </p:nvSpPr>
        <p:spPr bwMode="auto">
          <a:xfrm flipV="1">
            <a:off x="5867400" y="4114800"/>
            <a:ext cx="1066800" cy="12954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24" name="Line 23"/>
          <p:cNvSpPr>
            <a:spLocks noChangeShapeType="1"/>
          </p:cNvSpPr>
          <p:nvPr/>
        </p:nvSpPr>
        <p:spPr bwMode="auto">
          <a:xfrm flipV="1">
            <a:off x="-609600" y="4114800"/>
            <a:ext cx="2590800" cy="9144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25" name="Line 24"/>
          <p:cNvSpPr>
            <a:spLocks noChangeShapeType="1"/>
          </p:cNvSpPr>
          <p:nvPr/>
        </p:nvSpPr>
        <p:spPr bwMode="auto">
          <a:xfrm flipV="1">
            <a:off x="-533400" y="2743200"/>
            <a:ext cx="2590800" cy="9144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27" name="Freeform 26"/>
          <p:cNvSpPr>
            <a:spLocks/>
          </p:cNvSpPr>
          <p:nvPr/>
        </p:nvSpPr>
        <p:spPr bwMode="auto">
          <a:xfrm>
            <a:off x="3535363" y="1747838"/>
            <a:ext cx="2530475" cy="895350"/>
          </a:xfrm>
          <a:custGeom>
            <a:avLst/>
            <a:gdLst/>
            <a:ahLst/>
            <a:cxnLst>
              <a:cxn ang="0">
                <a:pos x="0" y="564"/>
              </a:cxn>
              <a:cxn ang="0">
                <a:pos x="269" y="195"/>
              </a:cxn>
              <a:cxn ang="0">
                <a:pos x="893" y="3"/>
              </a:cxn>
              <a:cxn ang="0">
                <a:pos x="1320" y="177"/>
              </a:cxn>
              <a:cxn ang="0">
                <a:pos x="1594" y="557"/>
              </a:cxn>
            </a:cxnLst>
            <a:rect l="0" t="0" r="r" b="b"/>
            <a:pathLst>
              <a:path w="1594" h="564">
                <a:moveTo>
                  <a:pt x="0" y="564"/>
                </a:moveTo>
                <a:cubicBezTo>
                  <a:pt x="44" y="504"/>
                  <a:pt x="120" y="288"/>
                  <a:pt x="269" y="195"/>
                </a:cubicBezTo>
                <a:cubicBezTo>
                  <a:pt x="418" y="102"/>
                  <a:pt x="718" y="6"/>
                  <a:pt x="893" y="3"/>
                </a:cubicBezTo>
                <a:cubicBezTo>
                  <a:pt x="1068" y="0"/>
                  <a:pt x="1203" y="85"/>
                  <a:pt x="1320" y="177"/>
                </a:cubicBezTo>
                <a:cubicBezTo>
                  <a:pt x="1437" y="269"/>
                  <a:pt x="1537" y="478"/>
                  <a:pt x="1594" y="557"/>
                </a:cubicBezTo>
              </a:path>
            </a:pathLst>
          </a:custGeom>
          <a:noFill/>
          <a:ln w="9525">
            <a:solidFill>
              <a:schemeClr val="tx1"/>
            </a:solidFill>
            <a:round/>
            <a:headEnd type="none" w="med" len="med"/>
            <a:tailEnd type="triangle" w="med" len="med"/>
          </a:ln>
          <a:effectLst/>
        </p:spPr>
        <p:txBody>
          <a:bodyP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Communicating Event Loops</a:t>
            </a:r>
          </a:p>
        </p:txBody>
      </p:sp>
      <p:sp>
        <p:nvSpPr>
          <p:cNvPr id="4" name="Rectangle 2"/>
          <p:cNvSpPr>
            <a:spLocks noChangeArrowheads="1"/>
          </p:cNvSpPr>
          <p:nvPr/>
        </p:nvSpPr>
        <p:spPr bwMode="auto">
          <a:xfrm>
            <a:off x="4648200" y="5257800"/>
            <a:ext cx="1447800" cy="533400"/>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en-US"/>
          </a:p>
        </p:txBody>
      </p:sp>
      <p:sp>
        <p:nvSpPr>
          <p:cNvPr id="5" name="Rectangle 3"/>
          <p:cNvSpPr>
            <a:spLocks noChangeArrowheads="1"/>
          </p:cNvSpPr>
          <p:nvPr/>
        </p:nvSpPr>
        <p:spPr bwMode="auto">
          <a:xfrm>
            <a:off x="7010400" y="3962400"/>
            <a:ext cx="1143000" cy="533400"/>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en-US"/>
          </a:p>
        </p:txBody>
      </p:sp>
      <p:sp>
        <p:nvSpPr>
          <p:cNvPr id="6" name="Rectangle 4"/>
          <p:cNvSpPr>
            <a:spLocks noChangeArrowheads="1"/>
          </p:cNvSpPr>
          <p:nvPr/>
        </p:nvSpPr>
        <p:spPr bwMode="auto">
          <a:xfrm>
            <a:off x="2057400" y="3962400"/>
            <a:ext cx="2971800" cy="533400"/>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en-US"/>
          </a:p>
        </p:txBody>
      </p:sp>
      <p:sp>
        <p:nvSpPr>
          <p:cNvPr id="7" name="Rectangle 5"/>
          <p:cNvSpPr>
            <a:spLocks noChangeArrowheads="1"/>
          </p:cNvSpPr>
          <p:nvPr/>
        </p:nvSpPr>
        <p:spPr bwMode="auto">
          <a:xfrm>
            <a:off x="6096000" y="2362200"/>
            <a:ext cx="1447800" cy="533400"/>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en-US"/>
          </a:p>
        </p:txBody>
      </p:sp>
      <p:sp>
        <p:nvSpPr>
          <p:cNvPr id="8" name="Rectangle 6"/>
          <p:cNvSpPr>
            <a:spLocks noChangeArrowheads="1"/>
          </p:cNvSpPr>
          <p:nvPr/>
        </p:nvSpPr>
        <p:spPr bwMode="auto">
          <a:xfrm>
            <a:off x="4419600" y="2362200"/>
            <a:ext cx="1295400" cy="533400"/>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en-US"/>
          </a:p>
        </p:txBody>
      </p:sp>
      <p:sp>
        <p:nvSpPr>
          <p:cNvPr id="9" name="Rectangle 7"/>
          <p:cNvSpPr>
            <a:spLocks noChangeArrowheads="1"/>
          </p:cNvSpPr>
          <p:nvPr/>
        </p:nvSpPr>
        <p:spPr bwMode="auto">
          <a:xfrm>
            <a:off x="2133600" y="2362200"/>
            <a:ext cx="1600200" cy="533400"/>
          </a:xfrm>
          <a:prstGeom prst="rect">
            <a:avLst/>
          </a:prstGeom>
          <a:solidFill>
            <a:srgbClr val="DDDDDD"/>
          </a:solidFill>
          <a:ln w="9525">
            <a:solidFill>
              <a:schemeClr val="tx1"/>
            </a:solidFill>
            <a:miter lim="800000"/>
            <a:headEnd/>
            <a:tailEnd/>
          </a:ln>
          <a:effectLst/>
        </p:spPr>
        <p:txBody>
          <a:bodyPr wrap="none" anchor="ctr">
            <a:prstTxWarp prst="textNoShape">
              <a:avLst/>
            </a:prstTxWarp>
          </a:bodyPr>
          <a:lstStyle/>
          <a:p>
            <a:endParaRPr lang="en-US"/>
          </a:p>
        </p:txBody>
      </p:sp>
      <p:sp>
        <p:nvSpPr>
          <p:cNvPr id="10" name="Line 9"/>
          <p:cNvSpPr>
            <a:spLocks noChangeShapeType="1"/>
          </p:cNvSpPr>
          <p:nvPr/>
        </p:nvSpPr>
        <p:spPr bwMode="auto">
          <a:xfrm>
            <a:off x="-1219200" y="4090988"/>
            <a:ext cx="10210800" cy="0"/>
          </a:xfrm>
          <a:prstGeom prst="line">
            <a:avLst/>
          </a:prstGeom>
          <a:noFill/>
          <a:ln w="28575">
            <a:solidFill>
              <a:srgbClr val="4D4D4D"/>
            </a:solidFill>
            <a:round/>
            <a:headEnd/>
            <a:tailEnd type="triangle" w="lg" len="lg"/>
          </a:ln>
          <a:effectLst/>
        </p:spPr>
        <p:txBody>
          <a:bodyPr wrap="none" anchor="ctr">
            <a:prstTxWarp prst="textNoShape">
              <a:avLst/>
            </a:prstTxWarp>
          </a:bodyPr>
          <a:lstStyle/>
          <a:p>
            <a:endParaRPr lang="en-US"/>
          </a:p>
        </p:txBody>
      </p:sp>
      <p:sp>
        <p:nvSpPr>
          <p:cNvPr id="11" name="Line 10"/>
          <p:cNvSpPr>
            <a:spLocks noChangeShapeType="1"/>
          </p:cNvSpPr>
          <p:nvPr/>
        </p:nvSpPr>
        <p:spPr bwMode="auto">
          <a:xfrm>
            <a:off x="-609600" y="5472113"/>
            <a:ext cx="9601200" cy="0"/>
          </a:xfrm>
          <a:prstGeom prst="line">
            <a:avLst/>
          </a:prstGeom>
          <a:noFill/>
          <a:ln w="28575">
            <a:solidFill>
              <a:srgbClr val="4D4D4D"/>
            </a:solidFill>
            <a:round/>
            <a:headEnd/>
            <a:tailEnd type="triangle" w="lg" len="lg"/>
          </a:ln>
          <a:effectLst/>
        </p:spPr>
        <p:txBody>
          <a:bodyPr wrap="none" anchor="ctr">
            <a:prstTxWarp prst="textNoShape">
              <a:avLst/>
            </a:prstTxWarp>
          </a:bodyPr>
          <a:lstStyle/>
          <a:p>
            <a:endParaRPr lang="en-US"/>
          </a:p>
        </p:txBody>
      </p:sp>
      <p:sp>
        <p:nvSpPr>
          <p:cNvPr id="12" name="Line 11"/>
          <p:cNvSpPr>
            <a:spLocks noChangeShapeType="1"/>
          </p:cNvSpPr>
          <p:nvPr/>
        </p:nvSpPr>
        <p:spPr bwMode="auto">
          <a:xfrm>
            <a:off x="-838200" y="2709863"/>
            <a:ext cx="9829800" cy="0"/>
          </a:xfrm>
          <a:prstGeom prst="line">
            <a:avLst/>
          </a:prstGeom>
          <a:noFill/>
          <a:ln w="28575">
            <a:solidFill>
              <a:srgbClr val="4D4D4D"/>
            </a:solidFill>
            <a:round/>
            <a:headEnd/>
            <a:tailEnd type="triangle" w="lg" len="lg"/>
          </a:ln>
          <a:effectLst/>
        </p:spPr>
        <p:txBody>
          <a:bodyPr wrap="none" anchor="ctr">
            <a:prstTxWarp prst="textNoShape">
              <a:avLst/>
            </a:prstTxWarp>
          </a:bodyPr>
          <a:lstStyle/>
          <a:p>
            <a:endParaRPr lang="en-US"/>
          </a:p>
        </p:txBody>
      </p:sp>
      <p:sp>
        <p:nvSpPr>
          <p:cNvPr id="13" name="Line 12"/>
          <p:cNvSpPr>
            <a:spLocks noChangeShapeType="1"/>
          </p:cNvSpPr>
          <p:nvPr/>
        </p:nvSpPr>
        <p:spPr bwMode="auto">
          <a:xfrm>
            <a:off x="2905125" y="2757488"/>
            <a:ext cx="1666875" cy="264795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4" name="Line 13"/>
          <p:cNvSpPr>
            <a:spLocks noChangeShapeType="1"/>
          </p:cNvSpPr>
          <p:nvPr/>
        </p:nvSpPr>
        <p:spPr bwMode="auto">
          <a:xfrm flipV="1">
            <a:off x="2743200" y="2757488"/>
            <a:ext cx="1609725" cy="1281112"/>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5" name="Line 14"/>
          <p:cNvSpPr>
            <a:spLocks noChangeShapeType="1"/>
          </p:cNvSpPr>
          <p:nvPr/>
        </p:nvSpPr>
        <p:spPr bwMode="auto">
          <a:xfrm flipV="1">
            <a:off x="5295900" y="2738438"/>
            <a:ext cx="742950" cy="268605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6" name="Line 15"/>
          <p:cNvSpPr>
            <a:spLocks noChangeShapeType="1"/>
          </p:cNvSpPr>
          <p:nvPr/>
        </p:nvSpPr>
        <p:spPr bwMode="auto">
          <a:xfrm>
            <a:off x="6324600" y="2786063"/>
            <a:ext cx="609600" cy="1252537"/>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17" name="Text Box 16"/>
          <p:cNvSpPr txBox="1">
            <a:spLocks noChangeArrowheads="1"/>
          </p:cNvSpPr>
          <p:nvPr/>
        </p:nvSpPr>
        <p:spPr bwMode="auto">
          <a:xfrm>
            <a:off x="2133600" y="2368550"/>
            <a:ext cx="990600" cy="366713"/>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00033"/>
                </a:solidFill>
                <a:latin typeface="Arial" pitchFamily="-111" charset="0"/>
              </a:rPr>
              <a:t>delta</a:t>
            </a:r>
          </a:p>
        </p:txBody>
      </p:sp>
      <p:sp>
        <p:nvSpPr>
          <p:cNvPr id="18" name="Text Box 17"/>
          <p:cNvSpPr txBox="1">
            <a:spLocks noChangeArrowheads="1"/>
          </p:cNvSpPr>
          <p:nvPr/>
        </p:nvSpPr>
        <p:spPr bwMode="auto">
          <a:xfrm>
            <a:off x="2057400" y="4114800"/>
            <a:ext cx="771525" cy="366713"/>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00033"/>
                </a:solidFill>
                <a:latin typeface="Arial" pitchFamily="-111" charset="0"/>
              </a:rPr>
              <a:t>bravo</a:t>
            </a:r>
          </a:p>
        </p:txBody>
      </p:sp>
      <p:sp>
        <p:nvSpPr>
          <p:cNvPr id="19" name="Text Box 18"/>
          <p:cNvSpPr txBox="1">
            <a:spLocks noChangeArrowheads="1"/>
          </p:cNvSpPr>
          <p:nvPr/>
        </p:nvSpPr>
        <p:spPr bwMode="auto">
          <a:xfrm>
            <a:off x="4610100" y="5410200"/>
            <a:ext cx="952500" cy="366713"/>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00033"/>
                </a:solidFill>
                <a:latin typeface="Arial" pitchFamily="-111" charset="0"/>
              </a:rPr>
              <a:t>charlie</a:t>
            </a:r>
          </a:p>
        </p:txBody>
      </p:sp>
      <p:sp>
        <p:nvSpPr>
          <p:cNvPr id="20" name="Text Box 19"/>
          <p:cNvSpPr txBox="1">
            <a:spLocks noChangeArrowheads="1"/>
          </p:cNvSpPr>
          <p:nvPr/>
        </p:nvSpPr>
        <p:spPr bwMode="auto">
          <a:xfrm>
            <a:off x="7048500" y="4114800"/>
            <a:ext cx="952500" cy="366713"/>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10000"/>
                </a:solidFill>
                <a:latin typeface="Arial" pitchFamily="-111" charset="0"/>
              </a:rPr>
              <a:t>zulu</a:t>
            </a:r>
            <a:endParaRPr lang="en-US" sz="1800">
              <a:solidFill>
                <a:srgbClr val="000033"/>
              </a:solidFill>
              <a:latin typeface="Arial" pitchFamily="-111" charset="0"/>
            </a:endParaRPr>
          </a:p>
        </p:txBody>
      </p:sp>
      <p:sp>
        <p:nvSpPr>
          <p:cNvPr id="21" name="Text Box 20"/>
          <p:cNvSpPr txBox="1">
            <a:spLocks noChangeArrowheads="1"/>
          </p:cNvSpPr>
          <p:nvPr/>
        </p:nvSpPr>
        <p:spPr bwMode="auto">
          <a:xfrm>
            <a:off x="6096000" y="2370138"/>
            <a:ext cx="914400" cy="366712"/>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00033"/>
                </a:solidFill>
                <a:latin typeface="Arial" pitchFamily="-111" charset="0"/>
              </a:rPr>
              <a:t>tango</a:t>
            </a:r>
          </a:p>
        </p:txBody>
      </p:sp>
      <p:sp>
        <p:nvSpPr>
          <p:cNvPr id="22" name="Text Box 21"/>
          <p:cNvSpPr txBox="1">
            <a:spLocks noChangeArrowheads="1"/>
          </p:cNvSpPr>
          <p:nvPr/>
        </p:nvSpPr>
        <p:spPr bwMode="auto">
          <a:xfrm>
            <a:off x="4419600" y="2368550"/>
            <a:ext cx="914400" cy="366713"/>
          </a:xfrm>
          <a:prstGeom prst="rect">
            <a:avLst/>
          </a:prstGeom>
          <a:noFill/>
          <a:ln w="9525">
            <a:noFill/>
            <a:miter lim="800000"/>
            <a:headEnd/>
            <a:tailEnd/>
          </a:ln>
          <a:effectLst/>
        </p:spPr>
        <p:txBody>
          <a:bodyPr>
            <a:prstTxWarp prst="textNoShape">
              <a:avLst/>
            </a:prstTxWarp>
            <a:spAutoFit/>
          </a:bodyPr>
          <a:lstStyle/>
          <a:p>
            <a:pPr eaLnBrk="0" hangingPunct="0">
              <a:spcBef>
                <a:spcPct val="50000"/>
              </a:spcBef>
            </a:pPr>
            <a:r>
              <a:rPr lang="en-US" sz="1800">
                <a:solidFill>
                  <a:srgbClr val="000033"/>
                </a:solidFill>
                <a:latin typeface="Arial" pitchFamily="-111" charset="0"/>
              </a:rPr>
              <a:t>foxtrot</a:t>
            </a:r>
          </a:p>
        </p:txBody>
      </p:sp>
      <p:sp>
        <p:nvSpPr>
          <p:cNvPr id="23" name="Line 22"/>
          <p:cNvSpPr>
            <a:spLocks noChangeShapeType="1"/>
          </p:cNvSpPr>
          <p:nvPr/>
        </p:nvSpPr>
        <p:spPr bwMode="auto">
          <a:xfrm flipV="1">
            <a:off x="5867400" y="4114800"/>
            <a:ext cx="1066800" cy="12954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24" name="Line 23"/>
          <p:cNvSpPr>
            <a:spLocks noChangeShapeType="1"/>
          </p:cNvSpPr>
          <p:nvPr/>
        </p:nvSpPr>
        <p:spPr bwMode="auto">
          <a:xfrm flipV="1">
            <a:off x="-609600" y="4114800"/>
            <a:ext cx="2590800" cy="9144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25" name="Line 24"/>
          <p:cNvSpPr>
            <a:spLocks noChangeShapeType="1"/>
          </p:cNvSpPr>
          <p:nvPr/>
        </p:nvSpPr>
        <p:spPr bwMode="auto">
          <a:xfrm flipV="1">
            <a:off x="-533400" y="2743200"/>
            <a:ext cx="2590800" cy="914400"/>
          </a:xfrm>
          <a:prstGeom prst="line">
            <a:avLst/>
          </a:prstGeom>
          <a:noFill/>
          <a:ln w="9525">
            <a:solidFill>
              <a:schemeClr val="tx1"/>
            </a:solidFill>
            <a:round/>
            <a:headEnd/>
            <a:tailEnd type="triangle" w="med" len="med"/>
          </a:ln>
          <a:effectLst/>
        </p:spPr>
        <p:txBody>
          <a:bodyPr wrap="none" anchor="ctr">
            <a:prstTxWarp prst="textNoShape">
              <a:avLst/>
            </a:prstTxWarp>
          </a:bodyPr>
          <a:lstStyle/>
          <a:p>
            <a:endParaRPr lang="en-US"/>
          </a:p>
        </p:txBody>
      </p:sp>
      <p:sp>
        <p:nvSpPr>
          <p:cNvPr id="26" name="Text Box 25"/>
          <p:cNvSpPr txBox="1">
            <a:spLocks noChangeArrowheads="1"/>
          </p:cNvSpPr>
          <p:nvPr/>
        </p:nvSpPr>
        <p:spPr bwMode="auto">
          <a:xfrm>
            <a:off x="762000" y="6019800"/>
            <a:ext cx="7696200" cy="366713"/>
          </a:xfrm>
          <a:prstGeom prst="rect">
            <a:avLst/>
          </a:prstGeom>
          <a:noFill/>
          <a:ln w="9525">
            <a:noFill/>
            <a:miter lim="800000"/>
            <a:headEnd/>
            <a:tailEnd/>
          </a:ln>
          <a:effectLst/>
        </p:spPr>
        <p:txBody>
          <a:bodyPr>
            <a:prstTxWarp prst="textNoShape">
              <a:avLst/>
            </a:prstTxWarp>
            <a:spAutoFit/>
          </a:bodyPr>
          <a:lstStyle/>
          <a:p>
            <a:pPr algn="ctr" eaLnBrk="0" hangingPunct="0">
              <a:spcBef>
                <a:spcPct val="50000"/>
              </a:spcBef>
            </a:pPr>
            <a:r>
              <a:rPr lang="en-US" sz="1800" b="1" i="1">
                <a:solidFill>
                  <a:srgbClr val="A50021"/>
                </a:solidFill>
                <a:latin typeface="Arial" pitchFamily="-111" charset="0"/>
              </a:rPr>
              <a:t>Turns are isolated units of operation</a:t>
            </a:r>
          </a:p>
        </p:txBody>
      </p:sp>
      <p:sp>
        <p:nvSpPr>
          <p:cNvPr id="27" name="Freeform 26"/>
          <p:cNvSpPr>
            <a:spLocks/>
          </p:cNvSpPr>
          <p:nvPr/>
        </p:nvSpPr>
        <p:spPr bwMode="auto">
          <a:xfrm>
            <a:off x="3535363" y="1747838"/>
            <a:ext cx="2530475" cy="895350"/>
          </a:xfrm>
          <a:custGeom>
            <a:avLst/>
            <a:gdLst/>
            <a:ahLst/>
            <a:cxnLst>
              <a:cxn ang="0">
                <a:pos x="0" y="564"/>
              </a:cxn>
              <a:cxn ang="0">
                <a:pos x="269" y="195"/>
              </a:cxn>
              <a:cxn ang="0">
                <a:pos x="893" y="3"/>
              </a:cxn>
              <a:cxn ang="0">
                <a:pos x="1320" y="177"/>
              </a:cxn>
              <a:cxn ang="0">
                <a:pos x="1594" y="557"/>
              </a:cxn>
            </a:cxnLst>
            <a:rect l="0" t="0" r="r" b="b"/>
            <a:pathLst>
              <a:path w="1594" h="564">
                <a:moveTo>
                  <a:pt x="0" y="564"/>
                </a:moveTo>
                <a:cubicBezTo>
                  <a:pt x="44" y="504"/>
                  <a:pt x="120" y="288"/>
                  <a:pt x="269" y="195"/>
                </a:cubicBezTo>
                <a:cubicBezTo>
                  <a:pt x="418" y="102"/>
                  <a:pt x="718" y="6"/>
                  <a:pt x="893" y="3"/>
                </a:cubicBezTo>
                <a:cubicBezTo>
                  <a:pt x="1068" y="0"/>
                  <a:pt x="1203" y="85"/>
                  <a:pt x="1320" y="177"/>
                </a:cubicBezTo>
                <a:cubicBezTo>
                  <a:pt x="1437" y="269"/>
                  <a:pt x="1537" y="478"/>
                  <a:pt x="1594" y="557"/>
                </a:cubicBezTo>
              </a:path>
            </a:pathLst>
          </a:custGeom>
          <a:noFill/>
          <a:ln w="9525">
            <a:solidFill>
              <a:schemeClr val="tx1"/>
            </a:solidFill>
            <a:round/>
            <a:headEnd type="none" w="med" len="med"/>
            <a:tailEnd type="triangle" w="med" len="med"/>
          </a:ln>
          <a:effectLst/>
        </p:spPr>
        <p:txBody>
          <a:bodyP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6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childTnLst>
                                </p:cTn>
                              </p:par>
                            </p:childTnLst>
                          </p:cTn>
                        </p:par>
                        <p:par>
                          <p:cTn id="11" fill="hold">
                            <p:stCondLst>
                              <p:cond delay="16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childTnLst>
                                </p:cTn>
                              </p:par>
                            </p:childTnLst>
                          </p:cTn>
                        </p:par>
                        <p:par>
                          <p:cTn id="15" fill="hold">
                            <p:stCondLst>
                              <p:cond delay="26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childTnLst>
                                </p:cTn>
                              </p:par>
                            </p:childTnLst>
                          </p:cTn>
                        </p:par>
                        <p:par>
                          <p:cTn id="22" fill="hold">
                            <p:stCondLst>
                              <p:cond delay="3600"/>
                            </p:stCondLst>
                            <p:childTnLst>
                              <p:par>
                                <p:cTn id="23" presetID="10"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640137" cy="242374"/>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640137" cy="242374"/>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5" name="AutoShape 82"/>
          <p:cNvSpPr>
            <a:spLocks noChangeArrowheads="1"/>
          </p:cNvSpPr>
          <p:nvPr/>
        </p:nvSpPr>
        <p:spPr bwMode="auto">
          <a:xfrm rot="3863268">
            <a:off x="1897063" y="3881437"/>
            <a:ext cx="987425" cy="682625"/>
          </a:xfrm>
          <a:prstGeom prst="rightArrow">
            <a:avLst>
              <a:gd name="adj1" fmla="val 54667"/>
              <a:gd name="adj2" fmla="val 43824"/>
            </a:avLst>
          </a:prstGeom>
          <a:solidFill>
            <a:srgbClr val="3399FF"/>
          </a:solidFill>
          <a:ln w="25400">
            <a:noFill/>
            <a:miter lim="800000"/>
            <a:headEnd/>
            <a:tailEnd type="none" w="lg" len="sm"/>
          </a:ln>
        </p:spPr>
        <p:txBody>
          <a:bodyPr rot="10800000" vert="eaVert" wrap="none" lIns="0" tIns="0" rIns="0" bIns="0" anchor="ctr">
            <a:prstTxWarp prst="textNoShape">
              <a:avLst/>
            </a:prstTxWarp>
          </a:bodyPr>
          <a:lstStyle/>
          <a:p>
            <a:pPr hangingPunct="1">
              <a:lnSpc>
                <a:spcPct val="100000"/>
              </a:lnSpc>
              <a:spcBef>
                <a:spcPct val="50000"/>
              </a:spcBef>
              <a:buClrTx/>
            </a:pPr>
            <a:endParaRPr lang="en-US">
              <a:latin typeface="Futura Bk" pitchFamily="34" charset="0"/>
            </a:endParaRPr>
          </a:p>
        </p:txBody>
      </p:sp>
      <p:sp>
        <p:nvSpPr>
          <p:cNvPr id="86" name="Text Box 83"/>
          <p:cNvSpPr txBox="1">
            <a:spLocks noChangeArrowheads="1"/>
          </p:cNvSpPr>
          <p:nvPr/>
        </p:nvSpPr>
        <p:spPr bwMode="auto">
          <a:xfrm rot="3863268">
            <a:off x="2038350" y="4054475"/>
            <a:ext cx="790575" cy="228600"/>
          </a:xfrm>
          <a:prstGeom prst="rect">
            <a:avLst/>
          </a:prstGeom>
          <a:noFill/>
          <a:ln w="25400">
            <a:noFill/>
            <a:miter lim="800000"/>
            <a:headEnd/>
            <a:tailEnd type="none" w="lg" len="sm"/>
          </a:ln>
        </p:spPr>
        <p:txBody>
          <a:bodyPr wrap="none" lIns="0" tIns="0" rIns="0" bIns="0">
            <a:prstTxWarp prst="textNoShape">
              <a:avLst/>
            </a:prstTxWarp>
            <a:spAutoFit/>
          </a:bodyPr>
          <a:lstStyle/>
          <a:p>
            <a:pPr algn="l" hangingPunct="1">
              <a:lnSpc>
                <a:spcPct val="100000"/>
              </a:lnSpc>
              <a:spcBef>
                <a:spcPct val="50000"/>
              </a:spcBef>
              <a:buClrTx/>
            </a:pPr>
            <a:r>
              <a:rPr lang="en-US" sz="1500">
                <a:solidFill>
                  <a:srgbClr val="000000"/>
                </a:solidFill>
                <a:latin typeface="Arial Narrow" pitchFamily="-65" charset="0"/>
              </a:rPr>
              <a:t>makePurse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28"/>
          <p:cNvGrpSpPr>
            <a:grpSpLocks/>
          </p:cNvGrpSpPr>
          <p:nvPr/>
        </p:nvGrpSpPr>
        <p:grpSpPr bwMode="auto">
          <a:xfrm>
            <a:off x="4048125" y="4713287"/>
            <a:ext cx="827088" cy="1062038"/>
            <a:chOff x="2545" y="2686"/>
            <a:chExt cx="521" cy="669"/>
          </a:xfrm>
        </p:grpSpPr>
        <p:grpSp>
          <p:nvGrpSpPr>
            <p:cNvPr id="4" name="Group 29"/>
            <p:cNvGrpSpPr>
              <a:grpSpLocks/>
            </p:cNvGrpSpPr>
            <p:nvPr/>
          </p:nvGrpSpPr>
          <p:grpSpPr bwMode="auto">
            <a:xfrm>
              <a:off x="2545" y="2673"/>
              <a:ext cx="521" cy="668"/>
              <a:chOff x="1398" y="3116"/>
              <a:chExt cx="210" cy="270"/>
            </a:xfrm>
          </p:grpSpPr>
          <p:sp>
            <p:nvSpPr>
              <p:cNvPr id="34"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35"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36"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37"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38"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39"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0"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41"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2"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3"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4"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45"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46"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7"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48"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49"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50"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51"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3"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640137" cy="242374"/>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4"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28"/>
          <p:cNvGrpSpPr>
            <a:grpSpLocks/>
          </p:cNvGrpSpPr>
          <p:nvPr/>
        </p:nvGrpSpPr>
        <p:grpSpPr bwMode="auto">
          <a:xfrm>
            <a:off x="4048125" y="4713287"/>
            <a:ext cx="827088" cy="1062038"/>
            <a:chOff x="2545" y="2686"/>
            <a:chExt cx="521" cy="669"/>
          </a:xfrm>
        </p:grpSpPr>
        <p:grpSp>
          <p:nvGrpSpPr>
            <p:cNvPr id="4" name="Group 29"/>
            <p:cNvGrpSpPr>
              <a:grpSpLocks/>
            </p:cNvGrpSpPr>
            <p:nvPr/>
          </p:nvGrpSpPr>
          <p:grpSpPr bwMode="auto">
            <a:xfrm>
              <a:off x="2545" y="2673"/>
              <a:ext cx="521" cy="668"/>
              <a:chOff x="1398" y="3116"/>
              <a:chExt cx="210" cy="270"/>
            </a:xfrm>
          </p:grpSpPr>
          <p:sp>
            <p:nvSpPr>
              <p:cNvPr id="34"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35"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36"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37"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38"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39"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0"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41"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2"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3"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4"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45"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46"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7"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48"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49"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50"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51"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3"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640137" cy="477823"/>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a:p>
            <a:pPr algn="l" hangingPunct="1">
              <a:lnSpc>
                <a:spcPct val="85000"/>
              </a:lnSpc>
              <a:buClrTx/>
            </a:pPr>
            <a:r>
              <a:rPr lang="en-GB" sz="1800">
                <a:latin typeface="Arial Narrow" pitchFamily="-65" charset="0"/>
              </a:rPr>
              <a:t>paymentP ! deposit(10, myPurse);</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4"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28"/>
          <p:cNvGrpSpPr>
            <a:grpSpLocks/>
          </p:cNvGrpSpPr>
          <p:nvPr/>
        </p:nvGrpSpPr>
        <p:grpSpPr bwMode="auto">
          <a:xfrm>
            <a:off x="4048125" y="4713287"/>
            <a:ext cx="827088" cy="1062038"/>
            <a:chOff x="2545" y="2686"/>
            <a:chExt cx="521" cy="669"/>
          </a:xfrm>
        </p:grpSpPr>
        <p:grpSp>
          <p:nvGrpSpPr>
            <p:cNvPr id="4" name="Group 29"/>
            <p:cNvGrpSpPr>
              <a:grpSpLocks/>
            </p:cNvGrpSpPr>
            <p:nvPr/>
          </p:nvGrpSpPr>
          <p:grpSpPr bwMode="auto">
            <a:xfrm>
              <a:off x="2545" y="2673"/>
              <a:ext cx="521" cy="668"/>
              <a:chOff x="1398" y="3116"/>
              <a:chExt cx="210" cy="270"/>
            </a:xfrm>
          </p:grpSpPr>
          <p:sp>
            <p:nvSpPr>
              <p:cNvPr id="34"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35"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36"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37"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38"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39"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0"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41"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2"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3"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4"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45"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46"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7"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48"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49"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50"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51"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3"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640137" cy="477823"/>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a:p>
            <a:pPr algn="l" hangingPunct="1">
              <a:lnSpc>
                <a:spcPct val="85000"/>
              </a:lnSpc>
              <a:buClrTx/>
            </a:pPr>
            <a:r>
              <a:rPr lang="en-GB" sz="1800">
                <a:latin typeface="Arial Narrow" pitchFamily="-65" charset="0"/>
              </a:rPr>
              <a:t>paymentP ! deposit(10, myPurse);</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4"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grpSp>
        <p:nvGrpSpPr>
          <p:cNvPr id="9" name="Group 84"/>
          <p:cNvGrpSpPr>
            <a:grpSpLocks/>
          </p:cNvGrpSpPr>
          <p:nvPr/>
        </p:nvGrpSpPr>
        <p:grpSpPr bwMode="auto">
          <a:xfrm rot="1822273">
            <a:off x="2901950" y="3802062"/>
            <a:ext cx="911225" cy="682625"/>
            <a:chOff x="5079" y="2495"/>
            <a:chExt cx="574" cy="430"/>
          </a:xfrm>
        </p:grpSpPr>
        <p:sp>
          <p:nvSpPr>
            <p:cNvPr id="88" name="AutoShape 85"/>
            <p:cNvSpPr>
              <a:spLocks noChangeArrowheads="1"/>
            </p:cNvSpPr>
            <p:nvPr/>
          </p:nvSpPr>
          <p:spPr bwMode="auto">
            <a:xfrm>
              <a:off x="5079" y="2495"/>
              <a:ext cx="574" cy="430"/>
            </a:xfrm>
            <a:prstGeom prst="rightArrow">
              <a:avLst>
                <a:gd name="adj1" fmla="val 54667"/>
                <a:gd name="adj2" fmla="val 40442"/>
              </a:avLst>
            </a:prstGeom>
            <a:solidFill>
              <a:srgbClr val="3399FF"/>
            </a:solidFill>
            <a:ln w="25400">
              <a:noFill/>
              <a:miter lim="800000"/>
              <a:headEnd/>
              <a:tailEnd type="none" w="lg" len="sm"/>
            </a:ln>
          </p:spPr>
          <p:txBody>
            <a:bodyPr wrap="none" lIns="0" tIns="0" rIns="0" bIns="0" anchor="ctr">
              <a:prstTxWarp prst="textNoShape">
                <a:avLst/>
              </a:prstTxWarp>
            </a:bodyPr>
            <a:lstStyle/>
            <a:p>
              <a:pPr hangingPunct="1">
                <a:lnSpc>
                  <a:spcPct val="100000"/>
                </a:lnSpc>
                <a:spcBef>
                  <a:spcPct val="50000"/>
                </a:spcBef>
                <a:buClrTx/>
              </a:pPr>
              <a:endParaRPr lang="en-US">
                <a:latin typeface="Futura Bk" pitchFamily="34" charset="0"/>
              </a:endParaRPr>
            </a:p>
          </p:txBody>
        </p:sp>
        <p:sp>
          <p:nvSpPr>
            <p:cNvPr id="89" name="Text Box 86"/>
            <p:cNvSpPr txBox="1">
              <a:spLocks noChangeArrowheads="1"/>
            </p:cNvSpPr>
            <p:nvPr/>
          </p:nvSpPr>
          <p:spPr bwMode="auto">
            <a:xfrm>
              <a:off x="5187" y="2591"/>
              <a:ext cx="339" cy="154"/>
            </a:xfrm>
            <a:prstGeom prst="rect">
              <a:avLst/>
            </a:prstGeom>
            <a:solidFill>
              <a:srgbClr val="3399FF"/>
            </a:solidFill>
            <a:ln w="25400">
              <a:noFill/>
              <a:miter lim="800000"/>
              <a:headEnd/>
              <a:tailEnd type="none" w="lg" len="sm"/>
            </a:ln>
          </p:spPr>
          <p:txBody>
            <a:bodyPr wrap="none" lIns="0" tIns="0" rIns="0" bIns="0">
              <a:prstTxWarp prst="textNoShape">
                <a:avLst/>
              </a:prstTxWarp>
              <a:spAutoFit/>
            </a:bodyPr>
            <a:lstStyle/>
            <a:p>
              <a:pPr algn="l" hangingPunct="1">
                <a:lnSpc>
                  <a:spcPct val="100000"/>
                </a:lnSpc>
                <a:spcBef>
                  <a:spcPct val="50000"/>
                </a:spcBef>
                <a:buClrTx/>
              </a:pPr>
              <a:r>
                <a:rPr lang="en-US" sz="1600">
                  <a:solidFill>
                    <a:srgbClr val="000000"/>
                  </a:solidFill>
                  <a:latin typeface="Arial Narrow" pitchFamily="-65" charset="0"/>
                </a:rPr>
                <a:t>deposit</a:t>
              </a:r>
            </a:p>
          </p:txBody>
        </p:sp>
      </p:grpSp>
      <p:sp>
        <p:nvSpPr>
          <p:cNvPr id="90" name="Line 87"/>
          <p:cNvSpPr>
            <a:spLocks noChangeShapeType="1"/>
          </p:cNvSpPr>
          <p:nvPr/>
        </p:nvSpPr>
        <p:spPr bwMode="auto">
          <a:xfrm flipH="1">
            <a:off x="2825750" y="4181475"/>
            <a:ext cx="455613" cy="682625"/>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 name="Rectangle 40"/>
          <p:cNvSpPr/>
          <p:nvPr/>
        </p:nvSpPr>
        <p:spPr bwMode="auto">
          <a:xfrm>
            <a:off x="914400" y="1905000"/>
            <a:ext cx="2286000" cy="39624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17" name="Rectangle 16"/>
          <p:cNvSpPr/>
          <p:nvPr/>
        </p:nvSpPr>
        <p:spPr bwMode="auto">
          <a:xfrm>
            <a:off x="6172200" y="2057400"/>
            <a:ext cx="1066800" cy="10668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2" name="Title 1"/>
          <p:cNvSpPr>
            <a:spLocks noGrp="1"/>
          </p:cNvSpPr>
          <p:nvPr>
            <p:ph type="title"/>
          </p:nvPr>
        </p:nvSpPr>
        <p:spPr/>
        <p:txBody>
          <a:bodyPr/>
          <a:lstStyle/>
          <a:p>
            <a:r>
              <a:rPr lang="en-US"/>
              <a:t>Ajax = Mobile code + async msgs</a:t>
            </a:r>
          </a:p>
        </p:txBody>
      </p:sp>
      <p:grpSp>
        <p:nvGrpSpPr>
          <p:cNvPr id="3" name="Group 6"/>
          <p:cNvGrpSpPr/>
          <p:nvPr/>
        </p:nvGrpSpPr>
        <p:grpSpPr>
          <a:xfrm>
            <a:off x="6248400" y="2148840"/>
            <a:ext cx="914400" cy="899160"/>
            <a:chOff x="5638800" y="2148840"/>
            <a:chExt cx="1746314" cy="857485"/>
          </a:xfrm>
        </p:grpSpPr>
        <p:sp>
          <p:nvSpPr>
            <p:cNvPr id="5" name="Curved Left Arrow 4"/>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6" name="Curved Left Arrow 5"/>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18" name="TextBox 17"/>
          <p:cNvSpPr txBox="1"/>
          <p:nvPr/>
        </p:nvSpPr>
        <p:spPr>
          <a:xfrm>
            <a:off x="7239000" y="2286000"/>
            <a:ext cx="1056700" cy="461665"/>
          </a:xfrm>
          <a:prstGeom prst="rect">
            <a:avLst/>
          </a:prstGeom>
          <a:noFill/>
        </p:spPr>
        <p:txBody>
          <a:bodyPr wrap="none" rtlCol="0">
            <a:spAutoFit/>
          </a:bodyPr>
          <a:lstStyle/>
          <a:p>
            <a:r>
              <a:rPr lang="en-US"/>
              <a:t>Server</a:t>
            </a:r>
          </a:p>
        </p:txBody>
      </p:sp>
      <p:sp>
        <p:nvSpPr>
          <p:cNvPr id="19" name="Rectangle 18"/>
          <p:cNvSpPr/>
          <p:nvPr/>
        </p:nvSpPr>
        <p:spPr bwMode="auto">
          <a:xfrm>
            <a:off x="6172200" y="4648200"/>
            <a:ext cx="1066800" cy="10668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4" name="Group 19"/>
          <p:cNvGrpSpPr/>
          <p:nvPr/>
        </p:nvGrpSpPr>
        <p:grpSpPr>
          <a:xfrm>
            <a:off x="6248400" y="4739640"/>
            <a:ext cx="914400" cy="899160"/>
            <a:chOff x="5638800" y="2148840"/>
            <a:chExt cx="1746314" cy="857485"/>
          </a:xfrm>
        </p:grpSpPr>
        <p:sp>
          <p:nvSpPr>
            <p:cNvPr id="21" name="Curved Left Arrow 20"/>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22" name="Curved Left Arrow 21"/>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23" name="TextBox 22"/>
          <p:cNvSpPr txBox="1"/>
          <p:nvPr/>
        </p:nvSpPr>
        <p:spPr>
          <a:xfrm>
            <a:off x="7239000" y="4876800"/>
            <a:ext cx="1056700" cy="461665"/>
          </a:xfrm>
          <a:prstGeom prst="rect">
            <a:avLst/>
          </a:prstGeom>
          <a:noFill/>
        </p:spPr>
        <p:txBody>
          <a:bodyPr wrap="none" rtlCol="0">
            <a:spAutoFit/>
          </a:bodyPr>
          <a:lstStyle/>
          <a:p>
            <a:r>
              <a:rPr lang="en-US"/>
              <a:t>Server</a:t>
            </a:r>
          </a:p>
        </p:txBody>
      </p:sp>
      <p:sp>
        <p:nvSpPr>
          <p:cNvPr id="31" name="Rectangle 30"/>
          <p:cNvSpPr/>
          <p:nvPr/>
        </p:nvSpPr>
        <p:spPr bwMode="auto">
          <a:xfrm>
            <a:off x="1991300" y="2057400"/>
            <a:ext cx="1066800" cy="1066800"/>
          </a:xfrm>
          <a:prstGeom prst="rect">
            <a:avLst/>
          </a:prstGeom>
          <a:solidFill>
            <a:schemeClr val="bg1">
              <a:lumMod val="9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7" name="Group 31"/>
          <p:cNvGrpSpPr/>
          <p:nvPr/>
        </p:nvGrpSpPr>
        <p:grpSpPr>
          <a:xfrm>
            <a:off x="2067500" y="2148840"/>
            <a:ext cx="914400" cy="899160"/>
            <a:chOff x="5638800" y="2148840"/>
            <a:chExt cx="1746314" cy="857485"/>
          </a:xfrm>
        </p:grpSpPr>
        <p:sp>
          <p:nvSpPr>
            <p:cNvPr id="33" name="Curved Left Arrow 32"/>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34" name="Curved Left Arrow 33"/>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35" name="TextBox 34"/>
          <p:cNvSpPr txBox="1"/>
          <p:nvPr/>
        </p:nvSpPr>
        <p:spPr>
          <a:xfrm>
            <a:off x="990600" y="2286000"/>
            <a:ext cx="1032855" cy="461665"/>
          </a:xfrm>
          <a:prstGeom prst="rect">
            <a:avLst/>
          </a:prstGeom>
          <a:noFill/>
        </p:spPr>
        <p:txBody>
          <a:bodyPr wrap="none" rtlCol="0">
            <a:spAutoFit/>
          </a:bodyPr>
          <a:lstStyle/>
          <a:p>
            <a:r>
              <a:rPr lang="en-US"/>
              <a:t>Frame</a:t>
            </a:r>
          </a:p>
        </p:txBody>
      </p:sp>
      <p:sp>
        <p:nvSpPr>
          <p:cNvPr id="36" name="Rectangle 35"/>
          <p:cNvSpPr/>
          <p:nvPr/>
        </p:nvSpPr>
        <p:spPr bwMode="auto">
          <a:xfrm>
            <a:off x="1991300" y="4648200"/>
            <a:ext cx="1066800" cy="1066800"/>
          </a:xfrm>
          <a:prstGeom prst="rect">
            <a:avLst/>
          </a:prstGeom>
          <a:solidFill>
            <a:schemeClr val="bg1">
              <a:lumMod val="9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8" name="Group 36"/>
          <p:cNvGrpSpPr/>
          <p:nvPr/>
        </p:nvGrpSpPr>
        <p:grpSpPr>
          <a:xfrm>
            <a:off x="2067500" y="4739640"/>
            <a:ext cx="914400" cy="899160"/>
            <a:chOff x="5638800" y="2148840"/>
            <a:chExt cx="1746314" cy="857485"/>
          </a:xfrm>
        </p:grpSpPr>
        <p:sp>
          <p:nvSpPr>
            <p:cNvPr id="38" name="Curved Left Arrow 37"/>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39" name="Curved Left Arrow 38"/>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40" name="TextBox 39"/>
          <p:cNvSpPr txBox="1"/>
          <p:nvPr/>
        </p:nvSpPr>
        <p:spPr>
          <a:xfrm>
            <a:off x="990600" y="4876800"/>
            <a:ext cx="1032855" cy="461665"/>
          </a:xfrm>
          <a:prstGeom prst="rect">
            <a:avLst/>
          </a:prstGeom>
          <a:noFill/>
        </p:spPr>
        <p:txBody>
          <a:bodyPr wrap="none" rtlCol="0">
            <a:spAutoFit/>
          </a:bodyPr>
          <a:lstStyle/>
          <a:p>
            <a:r>
              <a:rPr lang="en-US"/>
              <a:t>Frame</a:t>
            </a:r>
          </a:p>
        </p:txBody>
      </p:sp>
      <p:sp>
        <p:nvSpPr>
          <p:cNvPr id="42" name="TextBox 41"/>
          <p:cNvSpPr txBox="1"/>
          <p:nvPr/>
        </p:nvSpPr>
        <p:spPr>
          <a:xfrm>
            <a:off x="228600" y="3657600"/>
            <a:ext cx="1287532" cy="461665"/>
          </a:xfrm>
          <a:prstGeom prst="rect">
            <a:avLst/>
          </a:prstGeom>
          <a:solidFill>
            <a:schemeClr val="bg1">
              <a:lumMod val="85000"/>
            </a:schemeClr>
          </a:solidFill>
          <a:ln>
            <a:solidFill>
              <a:schemeClr val="bg2">
                <a:lumMod val="10000"/>
              </a:schemeClr>
            </a:solidFill>
          </a:ln>
        </p:spPr>
        <p:txBody>
          <a:bodyPr wrap="none" rtlCol="0">
            <a:spAutoFit/>
          </a:bodyPr>
          <a:lstStyle/>
          <a:p>
            <a:r>
              <a:rPr lang="en-US"/>
              <a:t>Browser</a:t>
            </a:r>
          </a:p>
        </p:txBody>
      </p:sp>
      <p:cxnSp>
        <p:nvCxnSpPr>
          <p:cNvPr id="44" name="Straight Arrow Connector 43"/>
          <p:cNvCxnSpPr/>
          <p:nvPr/>
        </p:nvCxnSpPr>
        <p:spPr bwMode="auto">
          <a:xfrm>
            <a:off x="3048000" y="2438400"/>
            <a:ext cx="3124200" cy="1588"/>
          </a:xfrm>
          <a:prstGeom prst="straightConnector1">
            <a:avLst/>
          </a:prstGeom>
          <a:solidFill>
            <a:schemeClr val="accent1"/>
          </a:solidFill>
          <a:ln w="12700" cap="flat" cmpd="sng" algn="ctr">
            <a:solidFill>
              <a:schemeClr val="tx1"/>
            </a:solidFill>
            <a:prstDash val="solid"/>
            <a:round/>
            <a:headEnd type="none" w="med" len="med"/>
            <a:tailEnd type="stealth" w="lg" len="lg"/>
          </a:ln>
          <a:effectLst/>
        </p:spPr>
      </p:cxnSp>
      <p:sp>
        <p:nvSpPr>
          <p:cNvPr id="46" name="TextBox 45"/>
          <p:cNvSpPr txBox="1"/>
          <p:nvPr/>
        </p:nvSpPr>
        <p:spPr>
          <a:xfrm>
            <a:off x="3450610" y="2057400"/>
            <a:ext cx="1928733" cy="400110"/>
          </a:xfrm>
          <a:prstGeom prst="rect">
            <a:avLst/>
          </a:prstGeom>
          <a:noFill/>
        </p:spPr>
        <p:txBody>
          <a:bodyPr wrap="none" rtlCol="0">
            <a:spAutoFit/>
          </a:bodyPr>
          <a:lstStyle/>
          <a:p>
            <a:r>
              <a:rPr lang="en-US" sz="2000"/>
              <a:t>XHR GET/POST</a:t>
            </a:r>
          </a:p>
        </p:txBody>
      </p:sp>
      <p:cxnSp>
        <p:nvCxnSpPr>
          <p:cNvPr id="49" name="Straight Arrow Connector 48"/>
          <p:cNvCxnSpPr/>
          <p:nvPr/>
        </p:nvCxnSpPr>
        <p:spPr bwMode="auto">
          <a:xfrm rot="10800000">
            <a:off x="3048000" y="2743200"/>
            <a:ext cx="3124200" cy="1588"/>
          </a:xfrm>
          <a:prstGeom prst="straightConnector1">
            <a:avLst/>
          </a:prstGeom>
          <a:solidFill>
            <a:schemeClr val="accent1"/>
          </a:solidFill>
          <a:ln w="15875" cap="flat" cmpd="sng" algn="ctr">
            <a:solidFill>
              <a:schemeClr val="tx1"/>
            </a:solidFill>
            <a:prstDash val="solid"/>
            <a:round/>
            <a:headEnd type="none" w="med" len="med"/>
            <a:tailEnd type="stealth" w="lg" len="lg"/>
          </a:ln>
          <a:effectLst/>
        </p:spPr>
      </p:cxnSp>
      <p:sp>
        <p:nvSpPr>
          <p:cNvPr id="51" name="TextBox 50"/>
          <p:cNvSpPr txBox="1"/>
          <p:nvPr/>
        </p:nvSpPr>
        <p:spPr>
          <a:xfrm>
            <a:off x="3368879" y="2667000"/>
            <a:ext cx="1823611" cy="400110"/>
          </a:xfrm>
          <a:prstGeom prst="rect">
            <a:avLst/>
          </a:prstGeom>
          <a:noFill/>
        </p:spPr>
        <p:txBody>
          <a:bodyPr wrap="none" rtlCol="0">
            <a:spAutoFit/>
          </a:bodyPr>
          <a:lstStyle/>
          <a:p>
            <a:r>
              <a:rPr lang="en-US" sz="2000"/>
              <a:t>XHR Response</a:t>
            </a:r>
            <a:endParaRPr lang="en-US" sz="2000">
              <a:solidFill>
                <a:srgbClr val="FF0000"/>
              </a:solidFill>
            </a:endParaRPr>
          </a:p>
        </p:txBody>
      </p:sp>
      <p:cxnSp>
        <p:nvCxnSpPr>
          <p:cNvPr id="52" name="Straight Arrow Connector 51"/>
          <p:cNvCxnSpPr/>
          <p:nvPr/>
        </p:nvCxnSpPr>
        <p:spPr bwMode="auto">
          <a:xfrm>
            <a:off x="3048000" y="5010090"/>
            <a:ext cx="3124200" cy="1588"/>
          </a:xfrm>
          <a:prstGeom prst="straightConnector1">
            <a:avLst/>
          </a:prstGeom>
          <a:solidFill>
            <a:schemeClr val="accent1"/>
          </a:solidFill>
          <a:ln w="12700" cap="flat" cmpd="sng" algn="ctr">
            <a:solidFill>
              <a:schemeClr val="tx1"/>
            </a:solidFill>
            <a:prstDash val="solid"/>
            <a:round/>
            <a:headEnd type="none" w="med" len="med"/>
            <a:tailEnd type="stealth" w="lg" len="lg"/>
          </a:ln>
          <a:effectLst/>
        </p:spPr>
      </p:cxnSp>
      <p:cxnSp>
        <p:nvCxnSpPr>
          <p:cNvPr id="54" name="Straight Arrow Connector 53"/>
          <p:cNvCxnSpPr/>
          <p:nvPr/>
        </p:nvCxnSpPr>
        <p:spPr bwMode="auto">
          <a:xfrm rot="10800000">
            <a:off x="3048000" y="5314890"/>
            <a:ext cx="3124200" cy="1588"/>
          </a:xfrm>
          <a:prstGeom prst="straightConnector1">
            <a:avLst/>
          </a:prstGeom>
          <a:solidFill>
            <a:schemeClr val="accent1"/>
          </a:solidFill>
          <a:ln w="15875" cap="flat" cmpd="sng" algn="ctr">
            <a:solidFill>
              <a:schemeClr val="tx1"/>
            </a:solidFill>
            <a:prstDash val="solid"/>
            <a:round/>
            <a:headEnd type="none" w="med" len="med"/>
            <a:tailEnd type="stealth" w="lg" len="lg"/>
          </a:ln>
          <a:effectLst/>
        </p:spPr>
      </p:cxnSp>
      <p:sp>
        <p:nvSpPr>
          <p:cNvPr id="37" name="TextBox 36"/>
          <p:cNvSpPr txBox="1"/>
          <p:nvPr/>
        </p:nvSpPr>
        <p:spPr>
          <a:xfrm>
            <a:off x="3450610" y="4648200"/>
            <a:ext cx="1928733" cy="400110"/>
          </a:xfrm>
          <a:prstGeom prst="rect">
            <a:avLst/>
          </a:prstGeom>
          <a:noFill/>
        </p:spPr>
        <p:txBody>
          <a:bodyPr wrap="none" rtlCol="0">
            <a:spAutoFit/>
          </a:bodyPr>
          <a:lstStyle/>
          <a:p>
            <a:r>
              <a:rPr lang="en-US" sz="2000"/>
              <a:t>XHR GET/POST</a:t>
            </a:r>
          </a:p>
        </p:txBody>
      </p:sp>
      <p:sp>
        <p:nvSpPr>
          <p:cNvPr id="43" name="TextBox 42"/>
          <p:cNvSpPr txBox="1"/>
          <p:nvPr/>
        </p:nvSpPr>
        <p:spPr>
          <a:xfrm>
            <a:off x="3368879" y="5257800"/>
            <a:ext cx="1823611" cy="400110"/>
          </a:xfrm>
          <a:prstGeom prst="rect">
            <a:avLst/>
          </a:prstGeom>
          <a:noFill/>
        </p:spPr>
        <p:txBody>
          <a:bodyPr wrap="none" rtlCol="0">
            <a:spAutoFit/>
          </a:bodyPr>
          <a:lstStyle/>
          <a:p>
            <a:r>
              <a:rPr lang="en-US" sz="2000"/>
              <a:t>XHR Response</a:t>
            </a:r>
            <a:endParaRPr lang="en-US" sz="2000">
              <a:solidFill>
                <a:srgbClr val="FF0000"/>
              </a:solidFill>
            </a:endParaRPr>
          </a:p>
        </p:txBody>
      </p:sp>
      <p:cxnSp>
        <p:nvCxnSpPr>
          <p:cNvPr id="47" name="Straight Arrow Connector 46"/>
          <p:cNvCxnSpPr>
            <a:stCxn id="17" idx="2"/>
            <a:endCxn id="19" idx="0"/>
          </p:cNvCxnSpPr>
          <p:nvPr/>
        </p:nvCxnSpPr>
        <p:spPr bwMode="auto">
          <a:xfrm rot="5400000">
            <a:off x="5943600" y="3886200"/>
            <a:ext cx="1524000" cy="1588"/>
          </a:xfrm>
          <a:prstGeom prst="straightConnector1">
            <a:avLst/>
          </a:prstGeom>
          <a:solidFill>
            <a:schemeClr val="accent1"/>
          </a:solidFill>
          <a:ln w="15875" cap="flat" cmpd="sng" algn="ctr">
            <a:solidFill>
              <a:schemeClr val="tx1"/>
            </a:solidFill>
            <a:prstDash val="solid"/>
            <a:round/>
            <a:headEnd type="stealth" w="lg" len="lg"/>
            <a:tailEnd type="stealth" w="lg" len="lg"/>
          </a:ln>
          <a:effectLst/>
        </p:spPr>
      </p:cxnSp>
      <p:sp>
        <p:nvSpPr>
          <p:cNvPr id="48" name="TextBox 47"/>
          <p:cNvSpPr txBox="1"/>
          <p:nvPr/>
        </p:nvSpPr>
        <p:spPr>
          <a:xfrm>
            <a:off x="6705600" y="3657600"/>
            <a:ext cx="1659429" cy="400110"/>
          </a:xfrm>
          <a:prstGeom prst="rect">
            <a:avLst/>
          </a:prstGeom>
          <a:noFill/>
        </p:spPr>
        <p:txBody>
          <a:bodyPr wrap="none" rtlCol="0">
            <a:spAutoFit/>
          </a:bodyPr>
          <a:lstStyle/>
          <a:p>
            <a:r>
              <a:rPr lang="en-US" sz="2000"/>
              <a:t>Web services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28"/>
          <p:cNvGrpSpPr>
            <a:grpSpLocks/>
          </p:cNvGrpSpPr>
          <p:nvPr/>
        </p:nvGrpSpPr>
        <p:grpSpPr bwMode="auto">
          <a:xfrm>
            <a:off x="4048125" y="4713287"/>
            <a:ext cx="827088" cy="1062038"/>
            <a:chOff x="2545" y="2686"/>
            <a:chExt cx="521" cy="669"/>
          </a:xfrm>
        </p:grpSpPr>
        <p:grpSp>
          <p:nvGrpSpPr>
            <p:cNvPr id="4" name="Group 29"/>
            <p:cNvGrpSpPr>
              <a:grpSpLocks/>
            </p:cNvGrpSpPr>
            <p:nvPr/>
          </p:nvGrpSpPr>
          <p:grpSpPr bwMode="auto">
            <a:xfrm>
              <a:off x="2545" y="2673"/>
              <a:ext cx="521" cy="668"/>
              <a:chOff x="1398" y="3116"/>
              <a:chExt cx="210" cy="270"/>
            </a:xfrm>
          </p:grpSpPr>
          <p:sp>
            <p:nvSpPr>
              <p:cNvPr id="34"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35"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36"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37"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38"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39"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0"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41"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2"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3"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4"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45"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46"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7"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48"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49"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50"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51"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3"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640137" cy="477823"/>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a:p>
            <a:pPr algn="l" hangingPunct="1">
              <a:lnSpc>
                <a:spcPct val="85000"/>
              </a:lnSpc>
              <a:buClrTx/>
            </a:pPr>
            <a:r>
              <a:rPr lang="en-GB" sz="1800">
                <a:latin typeface="Arial Narrow" pitchFamily="-65" charset="0"/>
              </a:rPr>
              <a:t>paymentP ! deposit(10, myPurse);</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1" name="Text Box 78"/>
          <p:cNvSpPr txBox="1">
            <a:spLocks noChangeArrowheads="1"/>
          </p:cNvSpPr>
          <p:nvPr/>
        </p:nvSpPr>
        <p:spPr bwMode="auto">
          <a:xfrm>
            <a:off x="2371725" y="5775325"/>
            <a:ext cx="684213"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$90</a:t>
            </a:r>
          </a:p>
        </p:txBody>
      </p:sp>
      <p:sp>
        <p:nvSpPr>
          <p:cNvPr id="83" name="Text Box 80"/>
          <p:cNvSpPr txBox="1">
            <a:spLocks noChangeArrowheads="1"/>
          </p:cNvSpPr>
          <p:nvPr/>
        </p:nvSpPr>
        <p:spPr bwMode="auto">
          <a:xfrm>
            <a:off x="4192588" y="5245100"/>
            <a:ext cx="530225"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$10</a:t>
            </a:r>
          </a:p>
        </p:txBody>
      </p:sp>
      <p:sp>
        <p:nvSpPr>
          <p:cNvPr id="84"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28"/>
          <p:cNvGrpSpPr>
            <a:grpSpLocks/>
          </p:cNvGrpSpPr>
          <p:nvPr/>
        </p:nvGrpSpPr>
        <p:grpSpPr bwMode="auto">
          <a:xfrm>
            <a:off x="4048125" y="4713287"/>
            <a:ext cx="827088" cy="1062038"/>
            <a:chOff x="2545" y="2686"/>
            <a:chExt cx="521" cy="669"/>
          </a:xfrm>
        </p:grpSpPr>
        <p:grpSp>
          <p:nvGrpSpPr>
            <p:cNvPr id="4" name="Group 29"/>
            <p:cNvGrpSpPr>
              <a:grpSpLocks/>
            </p:cNvGrpSpPr>
            <p:nvPr/>
          </p:nvGrpSpPr>
          <p:grpSpPr bwMode="auto">
            <a:xfrm>
              <a:off x="2545" y="2673"/>
              <a:ext cx="521" cy="668"/>
              <a:chOff x="1398" y="3116"/>
              <a:chExt cx="210" cy="270"/>
            </a:xfrm>
          </p:grpSpPr>
          <p:sp>
            <p:nvSpPr>
              <p:cNvPr id="34"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35"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36"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37"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38"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39"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0"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41"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2"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3"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4"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45"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46"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7"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48"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49"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50"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51"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3"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792537" cy="713272"/>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a:p>
            <a:pPr algn="l" hangingPunct="1">
              <a:lnSpc>
                <a:spcPct val="85000"/>
              </a:lnSpc>
              <a:buClrTx/>
            </a:pPr>
            <a:r>
              <a:rPr lang="en-GB" sz="1800">
                <a:latin typeface="Arial Narrow" pitchFamily="-65" charset="0"/>
              </a:rPr>
              <a:t>paymentP ! deposit(10, myPurse);</a:t>
            </a:r>
          </a:p>
          <a:p>
            <a:pPr algn="l" hangingPunct="1">
              <a:lnSpc>
                <a:spcPct val="85000"/>
              </a:lnSpc>
              <a:buClrTx/>
            </a:pPr>
            <a:r>
              <a:rPr lang="en-GB" sz="1800">
                <a:solidFill>
                  <a:srgbClr val="660066"/>
                </a:solidFill>
                <a:latin typeface="Arial Narrow" pitchFamily="-65" charset="0"/>
              </a:rPr>
              <a:t>const </a:t>
            </a:r>
            <a:r>
              <a:rPr lang="en-GB" sz="1800" i="1">
                <a:latin typeface="Arial Narrow" pitchFamily="-65" charset="0"/>
              </a:rPr>
              <a:t>goodP</a:t>
            </a:r>
            <a:r>
              <a:rPr lang="en-GB" sz="1800">
                <a:latin typeface="Arial Narrow" pitchFamily="-65" charset="0"/>
              </a:rPr>
              <a:t> = bobP ! buy(desc, paymentP);</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1" name="Text Box 78"/>
          <p:cNvSpPr txBox="1">
            <a:spLocks noChangeArrowheads="1"/>
          </p:cNvSpPr>
          <p:nvPr/>
        </p:nvSpPr>
        <p:spPr bwMode="auto">
          <a:xfrm>
            <a:off x="2371725" y="5775325"/>
            <a:ext cx="684213"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$90</a:t>
            </a:r>
          </a:p>
        </p:txBody>
      </p:sp>
      <p:sp>
        <p:nvSpPr>
          <p:cNvPr id="83" name="Text Box 80"/>
          <p:cNvSpPr txBox="1">
            <a:spLocks noChangeArrowheads="1"/>
          </p:cNvSpPr>
          <p:nvPr/>
        </p:nvSpPr>
        <p:spPr bwMode="auto">
          <a:xfrm>
            <a:off x="4192588" y="5245100"/>
            <a:ext cx="530225"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$10</a:t>
            </a:r>
          </a:p>
        </p:txBody>
      </p:sp>
      <p:sp>
        <p:nvSpPr>
          <p:cNvPr id="84"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28"/>
          <p:cNvGrpSpPr>
            <a:grpSpLocks/>
          </p:cNvGrpSpPr>
          <p:nvPr/>
        </p:nvGrpSpPr>
        <p:grpSpPr bwMode="auto">
          <a:xfrm>
            <a:off x="4048125" y="4713287"/>
            <a:ext cx="827088" cy="1062038"/>
            <a:chOff x="2545" y="2686"/>
            <a:chExt cx="521" cy="669"/>
          </a:xfrm>
        </p:grpSpPr>
        <p:grpSp>
          <p:nvGrpSpPr>
            <p:cNvPr id="4" name="Group 29"/>
            <p:cNvGrpSpPr>
              <a:grpSpLocks/>
            </p:cNvGrpSpPr>
            <p:nvPr/>
          </p:nvGrpSpPr>
          <p:grpSpPr bwMode="auto">
            <a:xfrm>
              <a:off x="2545" y="2673"/>
              <a:ext cx="521" cy="668"/>
              <a:chOff x="1398" y="3116"/>
              <a:chExt cx="210" cy="270"/>
            </a:xfrm>
          </p:grpSpPr>
          <p:sp>
            <p:nvSpPr>
              <p:cNvPr id="34"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35"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36"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37"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38"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39"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0"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41"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2"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3"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4"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45"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46"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7"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48"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49"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50"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51"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3"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716337" cy="713272"/>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a:p>
            <a:pPr algn="l" hangingPunct="1">
              <a:lnSpc>
                <a:spcPct val="85000"/>
              </a:lnSpc>
              <a:buClrTx/>
            </a:pPr>
            <a:r>
              <a:rPr lang="en-GB" sz="1800">
                <a:latin typeface="Arial Narrow" pitchFamily="-65" charset="0"/>
              </a:rPr>
              <a:t>paymentP ! deposit(10, myPurse);</a:t>
            </a:r>
          </a:p>
          <a:p>
            <a:pPr algn="l" hangingPunct="1">
              <a:lnSpc>
                <a:spcPct val="85000"/>
              </a:lnSpc>
              <a:buClrTx/>
            </a:pPr>
            <a:r>
              <a:rPr lang="en-GB" sz="1800">
                <a:solidFill>
                  <a:srgbClr val="660066"/>
                </a:solidFill>
                <a:latin typeface="Arial Narrow" pitchFamily="-65" charset="0"/>
              </a:rPr>
              <a:t>const </a:t>
            </a:r>
            <a:r>
              <a:rPr lang="en-GB" sz="1800" i="1">
                <a:latin typeface="Arial Narrow" pitchFamily="-65" charset="0"/>
              </a:rPr>
              <a:t>goodP</a:t>
            </a:r>
            <a:r>
              <a:rPr lang="en-GB" sz="1800">
                <a:latin typeface="Arial Narrow" pitchFamily="-65" charset="0"/>
              </a:rPr>
              <a:t> = bobP ! buy(desc, paymentP);</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8" name="AutoShape 75"/>
          <p:cNvSpPr>
            <a:spLocks noChangeArrowheads="1"/>
          </p:cNvSpPr>
          <p:nvPr/>
        </p:nvSpPr>
        <p:spPr bwMode="auto">
          <a:xfrm>
            <a:off x="3641725" y="3148012"/>
            <a:ext cx="911225" cy="682625"/>
          </a:xfrm>
          <a:prstGeom prst="rightArrow">
            <a:avLst>
              <a:gd name="adj1" fmla="val 54667"/>
              <a:gd name="adj2" fmla="val 40442"/>
            </a:avLst>
          </a:prstGeom>
          <a:solidFill>
            <a:srgbClr val="3399FF"/>
          </a:solidFill>
          <a:ln w="25400">
            <a:noFill/>
            <a:miter lim="800000"/>
            <a:headEnd/>
            <a:tailEnd type="none" w="lg" len="sm"/>
          </a:ln>
        </p:spPr>
        <p:txBody>
          <a:bodyPr wrap="none" lIns="0" tIns="0" rIns="0" bIns="0" anchor="ctr">
            <a:prstTxWarp prst="textNoShape">
              <a:avLst/>
            </a:prstTxWarp>
          </a:bodyPr>
          <a:lstStyle/>
          <a:p>
            <a:pPr hangingPunct="1">
              <a:lnSpc>
                <a:spcPct val="100000"/>
              </a:lnSpc>
              <a:spcBef>
                <a:spcPct val="50000"/>
              </a:spcBef>
              <a:buClrTx/>
            </a:pPr>
            <a:endParaRPr lang="en-US">
              <a:latin typeface="Futura Bk" pitchFamily="34" charset="0"/>
            </a:endParaRPr>
          </a:p>
        </p:txBody>
      </p:sp>
      <p:sp>
        <p:nvSpPr>
          <p:cNvPr id="79" name="Text Box 76"/>
          <p:cNvSpPr txBox="1">
            <a:spLocks noChangeArrowheads="1"/>
          </p:cNvSpPr>
          <p:nvPr/>
        </p:nvSpPr>
        <p:spPr bwMode="auto">
          <a:xfrm>
            <a:off x="3876675" y="3300412"/>
            <a:ext cx="314325" cy="244475"/>
          </a:xfrm>
          <a:prstGeom prst="rect">
            <a:avLst/>
          </a:prstGeom>
          <a:noFill/>
          <a:ln w="25400">
            <a:noFill/>
            <a:miter lim="800000"/>
            <a:headEnd/>
            <a:tailEnd type="none" w="lg" len="sm"/>
          </a:ln>
        </p:spPr>
        <p:txBody>
          <a:bodyPr wrap="none" lIns="0" tIns="0" rIns="0" bIns="0">
            <a:prstTxWarp prst="textNoShape">
              <a:avLst/>
            </a:prstTxWarp>
            <a:spAutoFit/>
          </a:bodyPr>
          <a:lstStyle/>
          <a:p>
            <a:pPr algn="r" hangingPunct="1">
              <a:lnSpc>
                <a:spcPct val="100000"/>
              </a:lnSpc>
              <a:spcBef>
                <a:spcPct val="50000"/>
              </a:spcBef>
              <a:buClrTx/>
            </a:pPr>
            <a:r>
              <a:rPr lang="en-US" sz="1600">
                <a:solidFill>
                  <a:srgbClr val="000000"/>
                </a:solidFill>
                <a:latin typeface="Arial Narrow" pitchFamily="-65" charset="0"/>
              </a:rPr>
              <a:t> buy</a:t>
            </a:r>
          </a:p>
        </p:txBody>
      </p:sp>
      <p:sp>
        <p:nvSpPr>
          <p:cNvPr id="80" name="Line 77"/>
          <p:cNvSpPr>
            <a:spLocks noChangeShapeType="1"/>
          </p:cNvSpPr>
          <p:nvPr/>
        </p:nvSpPr>
        <p:spPr bwMode="auto">
          <a:xfrm>
            <a:off x="4040188" y="3575050"/>
            <a:ext cx="379412" cy="1214437"/>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1" name="Text Box 78"/>
          <p:cNvSpPr txBox="1">
            <a:spLocks noChangeArrowheads="1"/>
          </p:cNvSpPr>
          <p:nvPr/>
        </p:nvSpPr>
        <p:spPr bwMode="auto">
          <a:xfrm>
            <a:off x="2371725" y="5775325"/>
            <a:ext cx="684213"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$90</a:t>
            </a:r>
          </a:p>
        </p:txBody>
      </p:sp>
      <p:sp>
        <p:nvSpPr>
          <p:cNvPr id="83" name="Text Box 80"/>
          <p:cNvSpPr txBox="1">
            <a:spLocks noChangeArrowheads="1"/>
          </p:cNvSpPr>
          <p:nvPr/>
        </p:nvSpPr>
        <p:spPr bwMode="auto">
          <a:xfrm>
            <a:off x="4192588" y="5245100"/>
            <a:ext cx="530225"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$10</a:t>
            </a:r>
          </a:p>
        </p:txBody>
      </p:sp>
      <p:sp>
        <p:nvSpPr>
          <p:cNvPr id="84"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6" name="Line 93"/>
          <p:cNvSpPr>
            <a:spLocks noChangeShapeType="1"/>
          </p:cNvSpPr>
          <p:nvPr/>
        </p:nvSpPr>
        <p:spPr bwMode="auto">
          <a:xfrm>
            <a:off x="2133600" y="3497262"/>
            <a:ext cx="2125663" cy="1365250"/>
          </a:xfrm>
          <a:prstGeom prst="line">
            <a:avLst/>
          </a:prstGeom>
          <a:noFill/>
          <a:ln w="38100">
            <a:solidFill>
              <a:srgbClr val="AC0039"/>
            </a:solidFill>
            <a:round/>
            <a:headEnd/>
            <a:tailEnd type="triangle" w="lg" len="lg"/>
          </a:ln>
        </p:spPr>
        <p:txBody>
          <a:bodyPr lIns="0" tIns="0" rIns="0" bIns="0"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28"/>
          <p:cNvGrpSpPr>
            <a:grpSpLocks/>
          </p:cNvGrpSpPr>
          <p:nvPr/>
        </p:nvGrpSpPr>
        <p:grpSpPr bwMode="auto">
          <a:xfrm>
            <a:off x="4048125" y="4713287"/>
            <a:ext cx="827088" cy="1062038"/>
            <a:chOff x="2545" y="2686"/>
            <a:chExt cx="521" cy="669"/>
          </a:xfrm>
        </p:grpSpPr>
        <p:grpSp>
          <p:nvGrpSpPr>
            <p:cNvPr id="4" name="Group 29"/>
            <p:cNvGrpSpPr>
              <a:grpSpLocks/>
            </p:cNvGrpSpPr>
            <p:nvPr/>
          </p:nvGrpSpPr>
          <p:grpSpPr bwMode="auto">
            <a:xfrm>
              <a:off x="2545" y="2673"/>
              <a:ext cx="521" cy="668"/>
              <a:chOff x="1398" y="3116"/>
              <a:chExt cx="210" cy="270"/>
            </a:xfrm>
          </p:grpSpPr>
          <p:sp>
            <p:nvSpPr>
              <p:cNvPr id="34"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35"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36"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37"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38"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39"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0"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41"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2"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3"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4"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45"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46"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7"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48"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49"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50"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51"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3"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716337" cy="713272"/>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a:p>
            <a:pPr algn="l" hangingPunct="1">
              <a:lnSpc>
                <a:spcPct val="85000"/>
              </a:lnSpc>
              <a:buClrTx/>
            </a:pPr>
            <a:r>
              <a:rPr lang="en-GB" sz="1800">
                <a:latin typeface="Arial Narrow" pitchFamily="-65" charset="0"/>
              </a:rPr>
              <a:t>paymentP ! deposit(10, myPurse);</a:t>
            </a:r>
          </a:p>
          <a:p>
            <a:pPr algn="l" hangingPunct="1">
              <a:lnSpc>
                <a:spcPct val="85000"/>
              </a:lnSpc>
              <a:buClrTx/>
            </a:pPr>
            <a:r>
              <a:rPr lang="en-GB" sz="1800">
                <a:solidFill>
                  <a:srgbClr val="660066"/>
                </a:solidFill>
                <a:latin typeface="Arial Narrow" pitchFamily="-65" charset="0"/>
              </a:rPr>
              <a:t>const </a:t>
            </a:r>
            <a:r>
              <a:rPr lang="en-GB" sz="1800" i="1">
                <a:latin typeface="Arial Narrow" pitchFamily="-65" charset="0"/>
              </a:rPr>
              <a:t>goodP</a:t>
            </a:r>
            <a:r>
              <a:rPr lang="en-GB" sz="1800">
                <a:latin typeface="Arial Narrow" pitchFamily="-65" charset="0"/>
              </a:rPr>
              <a:t> = bobP ! buy(desc, paymentP);</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1" name="Text Box 78"/>
          <p:cNvSpPr txBox="1">
            <a:spLocks noChangeArrowheads="1"/>
          </p:cNvSpPr>
          <p:nvPr/>
        </p:nvSpPr>
        <p:spPr bwMode="auto">
          <a:xfrm>
            <a:off x="2371725" y="5775325"/>
            <a:ext cx="684213"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$90</a:t>
            </a:r>
          </a:p>
        </p:txBody>
      </p:sp>
      <p:sp>
        <p:nvSpPr>
          <p:cNvPr id="83" name="Text Box 80"/>
          <p:cNvSpPr txBox="1">
            <a:spLocks noChangeArrowheads="1"/>
          </p:cNvSpPr>
          <p:nvPr/>
        </p:nvSpPr>
        <p:spPr bwMode="auto">
          <a:xfrm>
            <a:off x="4192588" y="5245100"/>
            <a:ext cx="530225"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$10</a:t>
            </a:r>
          </a:p>
        </p:txBody>
      </p:sp>
      <p:sp>
        <p:nvSpPr>
          <p:cNvPr id="84"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5" name="Line 92"/>
          <p:cNvSpPr>
            <a:spLocks noChangeShapeType="1"/>
          </p:cNvSpPr>
          <p:nvPr/>
        </p:nvSpPr>
        <p:spPr bwMode="auto">
          <a:xfrm flipH="1">
            <a:off x="4495800" y="3498850"/>
            <a:ext cx="2049463" cy="1214437"/>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6" name="Line 93"/>
          <p:cNvSpPr>
            <a:spLocks noChangeShapeType="1"/>
          </p:cNvSpPr>
          <p:nvPr/>
        </p:nvSpPr>
        <p:spPr bwMode="auto">
          <a:xfrm>
            <a:off x="2133600" y="3497262"/>
            <a:ext cx="2125663" cy="1365250"/>
          </a:xfrm>
          <a:prstGeom prst="line">
            <a:avLst/>
          </a:prstGeom>
          <a:noFill/>
          <a:ln w="38100">
            <a:solidFill>
              <a:srgbClr val="AC0039"/>
            </a:solidFill>
            <a:round/>
            <a:headEnd/>
            <a:tailEnd type="triangle" w="lg" len="lg"/>
          </a:ln>
        </p:spPr>
        <p:txBody>
          <a:bodyPr lIns="0" tIns="0" rIns="0" bIns="0" anchor="ctr">
            <a:prstTxWarp prst="textNoShape">
              <a:avLst/>
            </a:prstTxWarp>
          </a:bodyPr>
          <a:lstStyle/>
          <a:p>
            <a:endParaRPr lang="en-US"/>
          </a:p>
        </p:txBody>
      </p:sp>
      <p:sp>
        <p:nvSpPr>
          <p:cNvPr id="97" name="Line 94"/>
          <p:cNvSpPr>
            <a:spLocks noChangeShapeType="1"/>
          </p:cNvSpPr>
          <p:nvPr/>
        </p:nvSpPr>
        <p:spPr bwMode="auto">
          <a:xfrm flipH="1">
            <a:off x="4495800" y="3497262"/>
            <a:ext cx="2049463" cy="1214438"/>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8" name="Rectangle 70"/>
          <p:cNvSpPr>
            <a:spLocks noChangeArrowheads="1"/>
          </p:cNvSpPr>
          <p:nvPr/>
        </p:nvSpPr>
        <p:spPr bwMode="auto">
          <a:xfrm>
            <a:off x="4495800" y="1752600"/>
            <a:ext cx="4495800" cy="242374"/>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rgbClr val="660066"/>
                </a:solidFill>
                <a:latin typeface="Arial Narrow" pitchFamily="-65" charset="0"/>
              </a:rPr>
              <a:t>return </a:t>
            </a:r>
            <a:r>
              <a:rPr lang="en-GB" sz="1800">
                <a:latin typeface="Arial Narrow" pitchFamily="-65" charset="0"/>
              </a:rPr>
              <a:t>Q.when(paymentP, </a:t>
            </a:r>
            <a:r>
              <a:rPr lang="en-GB" sz="1800">
                <a:solidFill>
                  <a:srgbClr val="660066"/>
                </a:solidFill>
                <a:latin typeface="Arial Narrow" pitchFamily="-65" charset="0"/>
              </a:rPr>
              <a:t>const</a:t>
            </a:r>
            <a:r>
              <a:rPr lang="en-GB" sz="1800">
                <a:latin typeface="Arial Narrow" pitchFamily="-65" charset="0"/>
              </a:rPr>
              <a:t>(p)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28"/>
          <p:cNvGrpSpPr>
            <a:grpSpLocks/>
          </p:cNvGrpSpPr>
          <p:nvPr/>
        </p:nvGrpSpPr>
        <p:grpSpPr bwMode="auto">
          <a:xfrm>
            <a:off x="4048125" y="4713287"/>
            <a:ext cx="827088" cy="1062038"/>
            <a:chOff x="2545" y="2686"/>
            <a:chExt cx="521" cy="669"/>
          </a:xfrm>
        </p:grpSpPr>
        <p:grpSp>
          <p:nvGrpSpPr>
            <p:cNvPr id="4" name="Group 29"/>
            <p:cNvGrpSpPr>
              <a:grpSpLocks/>
            </p:cNvGrpSpPr>
            <p:nvPr/>
          </p:nvGrpSpPr>
          <p:grpSpPr bwMode="auto">
            <a:xfrm>
              <a:off x="2545" y="2673"/>
              <a:ext cx="521" cy="668"/>
              <a:chOff x="1398" y="3116"/>
              <a:chExt cx="210" cy="270"/>
            </a:xfrm>
          </p:grpSpPr>
          <p:sp>
            <p:nvSpPr>
              <p:cNvPr id="34"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35"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36"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37"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38"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39"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0"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41"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2"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3"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4"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45"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46"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7"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48"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49"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50"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51"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3"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716337" cy="713272"/>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a:p>
            <a:pPr algn="l" hangingPunct="1">
              <a:lnSpc>
                <a:spcPct val="85000"/>
              </a:lnSpc>
              <a:buClrTx/>
            </a:pPr>
            <a:r>
              <a:rPr lang="en-GB" sz="1800">
                <a:latin typeface="Arial Narrow" pitchFamily="-65" charset="0"/>
              </a:rPr>
              <a:t>paymentP ! deposit(10, myPurse);</a:t>
            </a:r>
          </a:p>
          <a:p>
            <a:pPr algn="l" hangingPunct="1">
              <a:lnSpc>
                <a:spcPct val="85000"/>
              </a:lnSpc>
              <a:buClrTx/>
            </a:pPr>
            <a:r>
              <a:rPr lang="en-GB" sz="1800">
                <a:solidFill>
                  <a:srgbClr val="660066"/>
                </a:solidFill>
                <a:latin typeface="Arial Narrow" pitchFamily="-65" charset="0"/>
              </a:rPr>
              <a:t>const </a:t>
            </a:r>
            <a:r>
              <a:rPr lang="en-GB" sz="1800" i="1">
                <a:latin typeface="Arial Narrow" pitchFamily="-65" charset="0"/>
              </a:rPr>
              <a:t>goodP</a:t>
            </a:r>
            <a:r>
              <a:rPr lang="en-GB" sz="1800">
                <a:latin typeface="Arial Narrow" pitchFamily="-65" charset="0"/>
              </a:rPr>
              <a:t> = bobP ! buy(desc, paymentP);</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1" name="Text Box 78"/>
          <p:cNvSpPr txBox="1">
            <a:spLocks noChangeArrowheads="1"/>
          </p:cNvSpPr>
          <p:nvPr/>
        </p:nvSpPr>
        <p:spPr bwMode="auto">
          <a:xfrm>
            <a:off x="2371725" y="5775325"/>
            <a:ext cx="684213"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$90</a:t>
            </a:r>
          </a:p>
        </p:txBody>
      </p:sp>
      <p:sp>
        <p:nvSpPr>
          <p:cNvPr id="83" name="Text Box 80"/>
          <p:cNvSpPr txBox="1">
            <a:spLocks noChangeArrowheads="1"/>
          </p:cNvSpPr>
          <p:nvPr/>
        </p:nvSpPr>
        <p:spPr bwMode="auto">
          <a:xfrm>
            <a:off x="4192588" y="5245100"/>
            <a:ext cx="530225"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$10</a:t>
            </a:r>
          </a:p>
        </p:txBody>
      </p:sp>
      <p:sp>
        <p:nvSpPr>
          <p:cNvPr id="84"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5" name="Line 92"/>
          <p:cNvSpPr>
            <a:spLocks noChangeShapeType="1"/>
          </p:cNvSpPr>
          <p:nvPr/>
        </p:nvSpPr>
        <p:spPr bwMode="auto">
          <a:xfrm flipH="1">
            <a:off x="4495800" y="3498850"/>
            <a:ext cx="2049463" cy="1214437"/>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6" name="Line 93"/>
          <p:cNvSpPr>
            <a:spLocks noChangeShapeType="1"/>
          </p:cNvSpPr>
          <p:nvPr/>
        </p:nvSpPr>
        <p:spPr bwMode="auto">
          <a:xfrm>
            <a:off x="2133600" y="3497262"/>
            <a:ext cx="2125663" cy="1365250"/>
          </a:xfrm>
          <a:prstGeom prst="line">
            <a:avLst/>
          </a:prstGeom>
          <a:noFill/>
          <a:ln w="38100">
            <a:solidFill>
              <a:srgbClr val="AC0039"/>
            </a:solidFill>
            <a:round/>
            <a:headEnd/>
            <a:tailEnd type="triangle" w="lg" len="lg"/>
          </a:ln>
        </p:spPr>
        <p:txBody>
          <a:bodyPr lIns="0" tIns="0" rIns="0" bIns="0" anchor="ctr">
            <a:prstTxWarp prst="textNoShape">
              <a:avLst/>
            </a:prstTxWarp>
          </a:bodyPr>
          <a:lstStyle/>
          <a:p>
            <a:endParaRPr lang="en-US"/>
          </a:p>
        </p:txBody>
      </p:sp>
      <p:sp>
        <p:nvSpPr>
          <p:cNvPr id="97" name="Line 94"/>
          <p:cNvSpPr>
            <a:spLocks noChangeShapeType="1"/>
          </p:cNvSpPr>
          <p:nvPr/>
        </p:nvSpPr>
        <p:spPr bwMode="auto">
          <a:xfrm flipH="1">
            <a:off x="4495800" y="3497262"/>
            <a:ext cx="2049463" cy="1214438"/>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8" name="Rectangle 70"/>
          <p:cNvSpPr>
            <a:spLocks noChangeArrowheads="1"/>
          </p:cNvSpPr>
          <p:nvPr/>
        </p:nvSpPr>
        <p:spPr bwMode="auto">
          <a:xfrm>
            <a:off x="4495800" y="1752600"/>
            <a:ext cx="4495800" cy="477823"/>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rgbClr val="660066"/>
                </a:solidFill>
                <a:latin typeface="Arial Narrow" pitchFamily="-65" charset="0"/>
              </a:rPr>
              <a:t>return </a:t>
            </a:r>
            <a:r>
              <a:rPr lang="en-GB" sz="1800">
                <a:latin typeface="Arial Narrow" pitchFamily="-65" charset="0"/>
              </a:rPr>
              <a:t>Q.when(paymentP, </a:t>
            </a:r>
            <a:r>
              <a:rPr lang="en-GB" sz="1800">
                <a:solidFill>
                  <a:srgbClr val="660066"/>
                </a:solidFill>
                <a:latin typeface="Arial Narrow" pitchFamily="-65" charset="0"/>
              </a:rPr>
              <a:t>const</a:t>
            </a:r>
            <a:r>
              <a:rPr lang="en-GB" sz="1800">
                <a:latin typeface="Arial Narrow" pitchFamily="-65" charset="0"/>
              </a:rPr>
              <a:t>(p) {</a:t>
            </a:r>
          </a:p>
          <a:p>
            <a:pPr>
              <a:lnSpc>
                <a:spcPct val="85000"/>
              </a:lnSpc>
            </a:pPr>
            <a:r>
              <a:rPr lang="en-GB" sz="1800">
                <a:latin typeface="Arial Narrow" pitchFamily="-65" charset="0"/>
              </a:rPr>
              <a:t>    </a:t>
            </a:r>
            <a:r>
              <a:rPr lang="en-GB" sz="1800">
                <a:solidFill>
                  <a:srgbClr val="660066"/>
                </a:solidFill>
                <a:latin typeface="Arial Narrow" pitchFamily="-65" charset="0"/>
              </a:rPr>
              <a:t>return </a:t>
            </a:r>
            <a:r>
              <a:rPr lang="en-GB" sz="1800">
                <a:latin typeface="Arial Narrow" pitchFamily="-65" charset="0"/>
              </a:rPr>
              <a:t>Q.when(myPurse ! deposit(10, p), </a:t>
            </a:r>
            <a:r>
              <a:rPr lang="en-GB" sz="1800">
                <a:solidFill>
                  <a:srgbClr val="660066"/>
                </a:solidFill>
                <a:latin typeface="Arial Narrow" pitchFamily="-65" charset="0"/>
              </a:rPr>
              <a:t>const</a:t>
            </a:r>
            <a:r>
              <a:rPr lang="en-GB" sz="1800">
                <a:latin typeface="Arial Narrow" pitchFamily="-65" charset="0"/>
              </a:rPr>
              <a:t>(_)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28"/>
          <p:cNvGrpSpPr>
            <a:grpSpLocks/>
          </p:cNvGrpSpPr>
          <p:nvPr/>
        </p:nvGrpSpPr>
        <p:grpSpPr bwMode="auto">
          <a:xfrm>
            <a:off x="4048125" y="4713287"/>
            <a:ext cx="827088" cy="1062038"/>
            <a:chOff x="2545" y="2686"/>
            <a:chExt cx="521" cy="669"/>
          </a:xfrm>
        </p:grpSpPr>
        <p:grpSp>
          <p:nvGrpSpPr>
            <p:cNvPr id="4" name="Group 29"/>
            <p:cNvGrpSpPr>
              <a:grpSpLocks/>
            </p:cNvGrpSpPr>
            <p:nvPr/>
          </p:nvGrpSpPr>
          <p:grpSpPr bwMode="auto">
            <a:xfrm>
              <a:off x="2545" y="2673"/>
              <a:ext cx="521" cy="668"/>
              <a:chOff x="1398" y="3116"/>
              <a:chExt cx="210" cy="270"/>
            </a:xfrm>
          </p:grpSpPr>
          <p:sp>
            <p:nvSpPr>
              <p:cNvPr id="34"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35"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36"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37"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38"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39"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0"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41"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2"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3"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4"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45"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46"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7"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48"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49"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50"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51"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3"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716337" cy="713272"/>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a:p>
            <a:pPr algn="l" hangingPunct="1">
              <a:lnSpc>
                <a:spcPct val="85000"/>
              </a:lnSpc>
              <a:buClrTx/>
            </a:pPr>
            <a:r>
              <a:rPr lang="en-GB" sz="1800">
                <a:latin typeface="Arial Narrow" pitchFamily="-65" charset="0"/>
              </a:rPr>
              <a:t>paymentP ! deposit(10, myPurse);</a:t>
            </a:r>
          </a:p>
          <a:p>
            <a:pPr algn="l" hangingPunct="1">
              <a:lnSpc>
                <a:spcPct val="85000"/>
              </a:lnSpc>
              <a:buClrTx/>
            </a:pPr>
            <a:r>
              <a:rPr lang="en-GB" sz="1800">
                <a:solidFill>
                  <a:srgbClr val="660066"/>
                </a:solidFill>
                <a:latin typeface="Arial Narrow" pitchFamily="-65" charset="0"/>
              </a:rPr>
              <a:t>const </a:t>
            </a:r>
            <a:r>
              <a:rPr lang="en-GB" sz="1800" i="1">
                <a:latin typeface="Arial Narrow" pitchFamily="-65" charset="0"/>
              </a:rPr>
              <a:t>goodP</a:t>
            </a:r>
            <a:r>
              <a:rPr lang="en-GB" sz="1800">
                <a:latin typeface="Arial Narrow" pitchFamily="-65" charset="0"/>
              </a:rPr>
              <a:t> = bobP ! buy(desc, paymentP);</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1" name="Text Box 78"/>
          <p:cNvSpPr txBox="1">
            <a:spLocks noChangeArrowheads="1"/>
          </p:cNvSpPr>
          <p:nvPr/>
        </p:nvSpPr>
        <p:spPr bwMode="auto">
          <a:xfrm>
            <a:off x="2371725" y="5775325"/>
            <a:ext cx="684213"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$90</a:t>
            </a:r>
          </a:p>
        </p:txBody>
      </p:sp>
      <p:sp>
        <p:nvSpPr>
          <p:cNvPr id="83" name="Text Box 80"/>
          <p:cNvSpPr txBox="1">
            <a:spLocks noChangeArrowheads="1"/>
          </p:cNvSpPr>
          <p:nvPr/>
        </p:nvSpPr>
        <p:spPr bwMode="auto">
          <a:xfrm>
            <a:off x="4192588" y="5245100"/>
            <a:ext cx="530225"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$10</a:t>
            </a:r>
          </a:p>
        </p:txBody>
      </p:sp>
      <p:sp>
        <p:nvSpPr>
          <p:cNvPr id="84"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grpSp>
        <p:nvGrpSpPr>
          <p:cNvPr id="10" name="Group 88"/>
          <p:cNvGrpSpPr>
            <a:grpSpLocks/>
          </p:cNvGrpSpPr>
          <p:nvPr/>
        </p:nvGrpSpPr>
        <p:grpSpPr bwMode="auto">
          <a:xfrm rot="6475675">
            <a:off x="6127750" y="3916362"/>
            <a:ext cx="911225" cy="682625"/>
            <a:chOff x="5079" y="3068"/>
            <a:chExt cx="574" cy="430"/>
          </a:xfrm>
        </p:grpSpPr>
        <p:sp>
          <p:nvSpPr>
            <p:cNvPr id="92" name="AutoShape 89"/>
            <p:cNvSpPr>
              <a:spLocks noChangeArrowheads="1"/>
            </p:cNvSpPr>
            <p:nvPr/>
          </p:nvSpPr>
          <p:spPr bwMode="auto">
            <a:xfrm>
              <a:off x="5079" y="3068"/>
              <a:ext cx="574" cy="430"/>
            </a:xfrm>
            <a:prstGeom prst="rightArrow">
              <a:avLst>
                <a:gd name="adj1" fmla="val 54667"/>
                <a:gd name="adj2" fmla="val 40442"/>
              </a:avLst>
            </a:prstGeom>
            <a:solidFill>
              <a:srgbClr val="3399FF"/>
            </a:solidFill>
            <a:ln w="25400">
              <a:noFill/>
              <a:miter lim="800000"/>
              <a:headEnd/>
              <a:tailEnd type="none" w="lg" len="sm"/>
            </a:ln>
          </p:spPr>
          <p:txBody>
            <a:bodyPr rot="10800000" vert="eaVert" wrap="none" lIns="0" tIns="0" rIns="0" bIns="0" anchor="ctr">
              <a:prstTxWarp prst="textNoShape">
                <a:avLst/>
              </a:prstTxWarp>
            </a:bodyPr>
            <a:lstStyle/>
            <a:p>
              <a:pPr hangingPunct="1">
                <a:lnSpc>
                  <a:spcPct val="100000"/>
                </a:lnSpc>
                <a:spcBef>
                  <a:spcPct val="50000"/>
                </a:spcBef>
                <a:buClrTx/>
              </a:pPr>
              <a:endParaRPr lang="en-US">
                <a:latin typeface="Futura Bk" pitchFamily="34" charset="0"/>
              </a:endParaRPr>
            </a:p>
          </p:txBody>
        </p:sp>
        <p:sp>
          <p:nvSpPr>
            <p:cNvPr id="93" name="Text Box 90"/>
            <p:cNvSpPr txBox="1">
              <a:spLocks noChangeArrowheads="1"/>
            </p:cNvSpPr>
            <p:nvPr/>
          </p:nvSpPr>
          <p:spPr bwMode="auto">
            <a:xfrm>
              <a:off x="5186" y="3165"/>
              <a:ext cx="339" cy="154"/>
            </a:xfrm>
            <a:prstGeom prst="rect">
              <a:avLst/>
            </a:prstGeom>
            <a:solidFill>
              <a:srgbClr val="3399FF"/>
            </a:solidFill>
            <a:ln w="25400">
              <a:noFill/>
              <a:miter lim="800000"/>
              <a:headEnd/>
              <a:tailEnd type="none" w="lg" len="sm"/>
            </a:ln>
          </p:spPr>
          <p:txBody>
            <a:bodyPr wrap="none" lIns="0" tIns="0" rIns="0" bIns="0">
              <a:prstTxWarp prst="textNoShape">
                <a:avLst/>
              </a:prstTxWarp>
              <a:spAutoFit/>
            </a:bodyPr>
            <a:lstStyle/>
            <a:p>
              <a:pPr algn="l" hangingPunct="1">
                <a:lnSpc>
                  <a:spcPct val="100000"/>
                </a:lnSpc>
                <a:spcBef>
                  <a:spcPct val="50000"/>
                </a:spcBef>
                <a:buClrTx/>
              </a:pPr>
              <a:r>
                <a:rPr lang="en-US" sz="1600">
                  <a:solidFill>
                    <a:srgbClr val="000000"/>
                  </a:solidFill>
                  <a:latin typeface="Arial Narrow" pitchFamily="-65" charset="0"/>
                </a:rPr>
                <a:t>deposit</a:t>
              </a:r>
            </a:p>
          </p:txBody>
        </p:sp>
      </p:grpSp>
      <p:sp>
        <p:nvSpPr>
          <p:cNvPr id="94" name="Line 91"/>
          <p:cNvSpPr>
            <a:spLocks noChangeShapeType="1"/>
          </p:cNvSpPr>
          <p:nvPr/>
        </p:nvSpPr>
        <p:spPr bwMode="auto">
          <a:xfrm flipH="1">
            <a:off x="4572000" y="4105275"/>
            <a:ext cx="1973263" cy="684212"/>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5" name="Line 92"/>
          <p:cNvSpPr>
            <a:spLocks noChangeShapeType="1"/>
          </p:cNvSpPr>
          <p:nvPr/>
        </p:nvSpPr>
        <p:spPr bwMode="auto">
          <a:xfrm flipH="1">
            <a:off x="4495800" y="3498850"/>
            <a:ext cx="2049463" cy="1214437"/>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6" name="Line 93"/>
          <p:cNvSpPr>
            <a:spLocks noChangeShapeType="1"/>
          </p:cNvSpPr>
          <p:nvPr/>
        </p:nvSpPr>
        <p:spPr bwMode="auto">
          <a:xfrm>
            <a:off x="2133600" y="3497262"/>
            <a:ext cx="2125663" cy="1365250"/>
          </a:xfrm>
          <a:prstGeom prst="line">
            <a:avLst/>
          </a:prstGeom>
          <a:noFill/>
          <a:ln w="38100">
            <a:solidFill>
              <a:srgbClr val="AC0039"/>
            </a:solidFill>
            <a:round/>
            <a:headEnd/>
            <a:tailEnd type="triangle" w="lg" len="lg"/>
          </a:ln>
        </p:spPr>
        <p:txBody>
          <a:bodyPr lIns="0" tIns="0" rIns="0" bIns="0" anchor="ctr">
            <a:prstTxWarp prst="textNoShape">
              <a:avLst/>
            </a:prstTxWarp>
          </a:bodyPr>
          <a:lstStyle/>
          <a:p>
            <a:endParaRPr lang="en-US"/>
          </a:p>
        </p:txBody>
      </p:sp>
      <p:sp>
        <p:nvSpPr>
          <p:cNvPr id="97" name="Line 94"/>
          <p:cNvSpPr>
            <a:spLocks noChangeShapeType="1"/>
          </p:cNvSpPr>
          <p:nvPr/>
        </p:nvSpPr>
        <p:spPr bwMode="auto">
          <a:xfrm flipH="1">
            <a:off x="4495800" y="3497262"/>
            <a:ext cx="2049463" cy="1214438"/>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8" name="Line 95"/>
          <p:cNvSpPr>
            <a:spLocks noChangeShapeType="1"/>
          </p:cNvSpPr>
          <p:nvPr/>
        </p:nvSpPr>
        <p:spPr bwMode="auto">
          <a:xfrm flipH="1">
            <a:off x="4495800" y="3497262"/>
            <a:ext cx="2049463" cy="1214438"/>
          </a:xfrm>
          <a:prstGeom prst="line">
            <a:avLst/>
          </a:prstGeom>
          <a:noFill/>
          <a:ln w="38100">
            <a:solidFill>
              <a:srgbClr val="AC0039"/>
            </a:solidFill>
            <a:round/>
            <a:headEnd/>
            <a:tailEnd type="triangle" w="lg" len="lg"/>
          </a:ln>
        </p:spPr>
        <p:txBody>
          <a:bodyPr lIns="0" tIns="0" rIns="0" bIns="0" anchor="ctr">
            <a:prstTxWarp prst="textNoShape">
              <a:avLst/>
            </a:prstTxWarp>
          </a:bodyPr>
          <a:lstStyle/>
          <a:p>
            <a:endParaRPr lang="en-US"/>
          </a:p>
        </p:txBody>
      </p:sp>
      <p:sp>
        <p:nvSpPr>
          <p:cNvPr id="85" name="Rectangle 70"/>
          <p:cNvSpPr>
            <a:spLocks noChangeArrowheads="1"/>
          </p:cNvSpPr>
          <p:nvPr/>
        </p:nvSpPr>
        <p:spPr bwMode="auto">
          <a:xfrm>
            <a:off x="4495800" y="1752600"/>
            <a:ext cx="4495800" cy="477823"/>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rgbClr val="660066"/>
                </a:solidFill>
                <a:latin typeface="Arial Narrow" pitchFamily="-65" charset="0"/>
              </a:rPr>
              <a:t>return </a:t>
            </a:r>
            <a:r>
              <a:rPr lang="en-GB" sz="1800">
                <a:latin typeface="Arial Narrow" pitchFamily="-65" charset="0"/>
              </a:rPr>
              <a:t>Q.when(paymentP, </a:t>
            </a:r>
            <a:r>
              <a:rPr lang="en-GB" sz="1800">
                <a:solidFill>
                  <a:srgbClr val="660066"/>
                </a:solidFill>
                <a:latin typeface="Arial Narrow" pitchFamily="-65" charset="0"/>
              </a:rPr>
              <a:t>const</a:t>
            </a:r>
            <a:r>
              <a:rPr lang="en-GB" sz="1800">
                <a:latin typeface="Arial Narrow" pitchFamily="-65" charset="0"/>
              </a:rPr>
              <a:t>(p) {</a:t>
            </a:r>
          </a:p>
          <a:p>
            <a:pPr>
              <a:lnSpc>
                <a:spcPct val="85000"/>
              </a:lnSpc>
            </a:pPr>
            <a:r>
              <a:rPr lang="en-GB" sz="1800">
                <a:latin typeface="Arial Narrow" pitchFamily="-65" charset="0"/>
              </a:rPr>
              <a:t>    </a:t>
            </a:r>
            <a:r>
              <a:rPr lang="en-GB" sz="1800">
                <a:solidFill>
                  <a:srgbClr val="660066"/>
                </a:solidFill>
                <a:latin typeface="Arial Narrow" pitchFamily="-65" charset="0"/>
              </a:rPr>
              <a:t>return </a:t>
            </a:r>
            <a:r>
              <a:rPr lang="en-GB" sz="1800">
                <a:latin typeface="Arial Narrow" pitchFamily="-65" charset="0"/>
              </a:rPr>
              <a:t>Q.when(myPurse ! deposit(10, p), </a:t>
            </a:r>
            <a:r>
              <a:rPr lang="en-GB" sz="1800">
                <a:solidFill>
                  <a:srgbClr val="660066"/>
                </a:solidFill>
                <a:latin typeface="Arial Narrow" pitchFamily="-65" charset="0"/>
              </a:rPr>
              <a:t>const</a:t>
            </a:r>
            <a:r>
              <a:rPr lang="en-GB" sz="1800">
                <a:latin typeface="Arial Narrow" pitchFamily="-65" charset="0"/>
              </a:rPr>
              <a:t>(_)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28"/>
          <p:cNvGrpSpPr>
            <a:grpSpLocks/>
          </p:cNvGrpSpPr>
          <p:nvPr/>
        </p:nvGrpSpPr>
        <p:grpSpPr bwMode="auto">
          <a:xfrm>
            <a:off x="4048125" y="4713287"/>
            <a:ext cx="827088" cy="1062038"/>
            <a:chOff x="2545" y="2686"/>
            <a:chExt cx="521" cy="669"/>
          </a:xfrm>
        </p:grpSpPr>
        <p:grpSp>
          <p:nvGrpSpPr>
            <p:cNvPr id="4" name="Group 29"/>
            <p:cNvGrpSpPr>
              <a:grpSpLocks/>
            </p:cNvGrpSpPr>
            <p:nvPr/>
          </p:nvGrpSpPr>
          <p:grpSpPr bwMode="auto">
            <a:xfrm>
              <a:off x="2545" y="2673"/>
              <a:ext cx="521" cy="668"/>
              <a:chOff x="1398" y="3116"/>
              <a:chExt cx="210" cy="270"/>
            </a:xfrm>
          </p:grpSpPr>
          <p:sp>
            <p:nvSpPr>
              <p:cNvPr id="34"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35"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36"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37"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38"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39"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0"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41"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2"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3"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4"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45"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46"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7"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48"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49"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50"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51"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3"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792537" cy="713272"/>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a:p>
            <a:pPr algn="l" hangingPunct="1">
              <a:lnSpc>
                <a:spcPct val="85000"/>
              </a:lnSpc>
              <a:buClrTx/>
            </a:pPr>
            <a:r>
              <a:rPr lang="en-GB" sz="1800">
                <a:latin typeface="Arial Narrow" pitchFamily="-65" charset="0"/>
              </a:rPr>
              <a:t>paymentP ! deposit(10, myPurse);</a:t>
            </a:r>
          </a:p>
          <a:p>
            <a:pPr algn="l" hangingPunct="1">
              <a:lnSpc>
                <a:spcPct val="85000"/>
              </a:lnSpc>
              <a:buClrTx/>
            </a:pPr>
            <a:r>
              <a:rPr lang="en-GB" sz="1800">
                <a:solidFill>
                  <a:srgbClr val="660066"/>
                </a:solidFill>
                <a:latin typeface="Arial Narrow" pitchFamily="-65" charset="0"/>
              </a:rPr>
              <a:t>const </a:t>
            </a:r>
            <a:r>
              <a:rPr lang="en-GB" sz="1800" i="1">
                <a:latin typeface="Arial Narrow" pitchFamily="-65" charset="0"/>
              </a:rPr>
              <a:t>goodP</a:t>
            </a:r>
            <a:r>
              <a:rPr lang="en-GB" sz="1800">
                <a:latin typeface="Arial Narrow" pitchFamily="-65" charset="0"/>
              </a:rPr>
              <a:t> = bobP ! buy(desc, paymentP);</a:t>
            </a: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1" name="Text Box 78"/>
          <p:cNvSpPr txBox="1">
            <a:spLocks noChangeArrowheads="1"/>
          </p:cNvSpPr>
          <p:nvPr/>
        </p:nvSpPr>
        <p:spPr bwMode="auto">
          <a:xfrm>
            <a:off x="2371725" y="5775325"/>
            <a:ext cx="684213"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$90</a:t>
            </a:r>
          </a:p>
        </p:txBody>
      </p:sp>
      <p:sp>
        <p:nvSpPr>
          <p:cNvPr id="82" name="Text Box 79"/>
          <p:cNvSpPr txBox="1">
            <a:spLocks noChangeArrowheads="1"/>
          </p:cNvSpPr>
          <p:nvPr/>
        </p:nvSpPr>
        <p:spPr bwMode="auto">
          <a:xfrm>
            <a:off x="5867400" y="5783262"/>
            <a:ext cx="684213"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$210</a:t>
            </a:r>
          </a:p>
        </p:txBody>
      </p:sp>
      <p:sp>
        <p:nvSpPr>
          <p:cNvPr id="84"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5" name="Line 92"/>
          <p:cNvSpPr>
            <a:spLocks noChangeShapeType="1"/>
          </p:cNvSpPr>
          <p:nvPr/>
        </p:nvSpPr>
        <p:spPr bwMode="auto">
          <a:xfrm flipH="1">
            <a:off x="4495800" y="3498850"/>
            <a:ext cx="2049463" cy="1214437"/>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6" name="Line 93"/>
          <p:cNvSpPr>
            <a:spLocks noChangeShapeType="1"/>
          </p:cNvSpPr>
          <p:nvPr/>
        </p:nvSpPr>
        <p:spPr bwMode="auto">
          <a:xfrm>
            <a:off x="2133600" y="3497262"/>
            <a:ext cx="2125663" cy="1365250"/>
          </a:xfrm>
          <a:prstGeom prst="line">
            <a:avLst/>
          </a:prstGeom>
          <a:noFill/>
          <a:ln w="38100">
            <a:solidFill>
              <a:srgbClr val="AC0039"/>
            </a:solidFill>
            <a:round/>
            <a:headEnd/>
            <a:tailEnd type="triangle" w="lg" len="lg"/>
          </a:ln>
        </p:spPr>
        <p:txBody>
          <a:bodyPr lIns="0" tIns="0" rIns="0" bIns="0" anchor="ctr">
            <a:prstTxWarp prst="textNoShape">
              <a:avLst/>
            </a:prstTxWarp>
          </a:bodyPr>
          <a:lstStyle/>
          <a:p>
            <a:endParaRPr lang="en-US"/>
          </a:p>
        </p:txBody>
      </p:sp>
      <p:sp>
        <p:nvSpPr>
          <p:cNvPr id="97" name="Line 94"/>
          <p:cNvSpPr>
            <a:spLocks noChangeShapeType="1"/>
          </p:cNvSpPr>
          <p:nvPr/>
        </p:nvSpPr>
        <p:spPr bwMode="auto">
          <a:xfrm flipH="1">
            <a:off x="4495800" y="3497262"/>
            <a:ext cx="2049463" cy="1214438"/>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8" name="Line 95"/>
          <p:cNvSpPr>
            <a:spLocks noChangeShapeType="1"/>
          </p:cNvSpPr>
          <p:nvPr/>
        </p:nvSpPr>
        <p:spPr bwMode="auto">
          <a:xfrm flipH="1">
            <a:off x="4495800" y="3497262"/>
            <a:ext cx="2049463" cy="1214438"/>
          </a:xfrm>
          <a:prstGeom prst="line">
            <a:avLst/>
          </a:prstGeom>
          <a:noFill/>
          <a:ln w="38100">
            <a:solidFill>
              <a:srgbClr val="AC0039"/>
            </a:solidFill>
            <a:round/>
            <a:headEnd/>
            <a:tailEnd type="triangle" w="lg" len="lg"/>
          </a:ln>
        </p:spPr>
        <p:txBody>
          <a:bodyPr lIns="0" tIns="0" rIns="0" bIns="0" anchor="ctr">
            <a:prstTxWarp prst="textNoShape">
              <a:avLst/>
            </a:prstTxWarp>
          </a:bodyPr>
          <a:lstStyle/>
          <a:p>
            <a:endParaRPr lang="en-US"/>
          </a:p>
        </p:txBody>
      </p:sp>
      <p:sp>
        <p:nvSpPr>
          <p:cNvPr id="79" name="Rectangle 70"/>
          <p:cNvSpPr>
            <a:spLocks noChangeArrowheads="1"/>
          </p:cNvSpPr>
          <p:nvPr/>
        </p:nvSpPr>
        <p:spPr bwMode="auto">
          <a:xfrm>
            <a:off x="4495800" y="1752600"/>
            <a:ext cx="4495800" cy="477823"/>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rgbClr val="660066"/>
                </a:solidFill>
                <a:latin typeface="Arial Narrow" pitchFamily="-65" charset="0"/>
              </a:rPr>
              <a:t>return </a:t>
            </a:r>
            <a:r>
              <a:rPr lang="en-GB" sz="1800">
                <a:latin typeface="Arial Narrow" pitchFamily="-65" charset="0"/>
              </a:rPr>
              <a:t>Q.when(paymentP, </a:t>
            </a:r>
            <a:r>
              <a:rPr lang="en-GB" sz="1800">
                <a:solidFill>
                  <a:srgbClr val="660066"/>
                </a:solidFill>
                <a:latin typeface="Arial Narrow" pitchFamily="-65" charset="0"/>
              </a:rPr>
              <a:t>const</a:t>
            </a:r>
            <a:r>
              <a:rPr lang="en-GB" sz="1800">
                <a:latin typeface="Arial Narrow" pitchFamily="-65" charset="0"/>
              </a:rPr>
              <a:t>(p) {</a:t>
            </a:r>
          </a:p>
          <a:p>
            <a:pPr>
              <a:lnSpc>
                <a:spcPct val="85000"/>
              </a:lnSpc>
            </a:pPr>
            <a:r>
              <a:rPr lang="en-GB" sz="1800">
                <a:latin typeface="Arial Narrow" pitchFamily="-65" charset="0"/>
              </a:rPr>
              <a:t>    </a:t>
            </a:r>
            <a:r>
              <a:rPr lang="en-GB" sz="1800">
                <a:solidFill>
                  <a:srgbClr val="660066"/>
                </a:solidFill>
                <a:latin typeface="Arial Narrow" pitchFamily="-65" charset="0"/>
              </a:rPr>
              <a:t>return </a:t>
            </a:r>
            <a:r>
              <a:rPr lang="en-GB" sz="1800">
                <a:latin typeface="Arial Narrow" pitchFamily="-65" charset="0"/>
              </a:rPr>
              <a:t>Q.when(myPurse ! deposit(10, p), </a:t>
            </a:r>
            <a:r>
              <a:rPr lang="en-GB" sz="1800">
                <a:solidFill>
                  <a:srgbClr val="660066"/>
                </a:solidFill>
                <a:latin typeface="Arial Narrow" pitchFamily="-65" charset="0"/>
              </a:rPr>
              <a:t>const</a:t>
            </a:r>
            <a:r>
              <a:rPr lang="en-GB" sz="1800">
                <a:latin typeface="Arial Narrow" pitchFamily="-65" charset="0"/>
              </a:rPr>
              <a:t>(_)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a:solidFill>
                  <a:srgbClr val="660066"/>
                </a:solidFill>
              </a:rPr>
              <a:t>Distributed Secure Currency</a:t>
            </a:r>
            <a:endParaRPr lang="en-US" sz="2400"/>
          </a:p>
        </p:txBody>
      </p:sp>
      <p:pic>
        <p:nvPicPr>
          <p:cNvPr id="6" name="Picture 3"/>
          <p:cNvPicPr>
            <a:picLocks noChangeAspect="1" noChangeArrowheads="1"/>
          </p:cNvPicPr>
          <p:nvPr/>
        </p:nvPicPr>
        <p:blipFill>
          <a:blip r:embed="rId3"/>
          <a:srcRect/>
          <a:stretch>
            <a:fillRect/>
          </a:stretch>
        </p:blipFill>
        <p:spPr bwMode="auto">
          <a:xfrm>
            <a:off x="914400" y="4259262"/>
            <a:ext cx="6858000" cy="2419350"/>
          </a:xfrm>
          <a:prstGeom prst="rect">
            <a:avLst/>
          </a:prstGeom>
          <a:noFill/>
          <a:ln w="25400">
            <a:noFill/>
            <a:miter lim="800000"/>
            <a:headEnd/>
            <a:tailEnd type="none" w="lg" len="sm"/>
          </a:ln>
        </p:spPr>
      </p:pic>
      <p:pic>
        <p:nvPicPr>
          <p:cNvPr id="7" name="Picture 4"/>
          <p:cNvPicPr>
            <a:picLocks noChangeAspect="1" noChangeArrowheads="1"/>
          </p:cNvPicPr>
          <p:nvPr/>
        </p:nvPicPr>
        <p:blipFill>
          <a:blip r:embed="rId4"/>
          <a:srcRect/>
          <a:stretch>
            <a:fillRect/>
          </a:stretch>
        </p:blipFill>
        <p:spPr bwMode="auto">
          <a:xfrm>
            <a:off x="6248400" y="2659062"/>
            <a:ext cx="1066800" cy="1066800"/>
          </a:xfrm>
          <a:prstGeom prst="rect">
            <a:avLst/>
          </a:prstGeom>
          <a:noFill/>
          <a:ln w="25400">
            <a:noFill/>
            <a:miter lim="800000"/>
            <a:headEnd/>
            <a:tailEnd type="none" w="lg" len="sm"/>
          </a:ln>
        </p:spPr>
      </p:pic>
      <p:pic>
        <p:nvPicPr>
          <p:cNvPr id="8" name="Picture 5"/>
          <p:cNvPicPr>
            <a:picLocks noChangeAspect="1" noChangeArrowheads="1"/>
          </p:cNvPicPr>
          <p:nvPr/>
        </p:nvPicPr>
        <p:blipFill>
          <a:blip r:embed="rId5"/>
          <a:srcRect/>
          <a:stretch>
            <a:fillRect/>
          </a:stretch>
        </p:blipFill>
        <p:spPr bwMode="auto">
          <a:xfrm>
            <a:off x="1371600" y="2735262"/>
            <a:ext cx="1066800" cy="1066800"/>
          </a:xfrm>
          <a:prstGeom prst="rect">
            <a:avLst/>
          </a:prstGeom>
          <a:noFill/>
          <a:ln w="25400">
            <a:noFill/>
            <a:miter lim="800000"/>
            <a:headEnd/>
            <a:tailEnd type="none" w="lg" len="sm"/>
          </a:ln>
        </p:spPr>
      </p:pic>
      <p:grpSp>
        <p:nvGrpSpPr>
          <p:cNvPr id="2" name="Group 8"/>
          <p:cNvGrpSpPr>
            <a:grpSpLocks/>
          </p:cNvGrpSpPr>
          <p:nvPr/>
        </p:nvGrpSpPr>
        <p:grpSpPr bwMode="auto">
          <a:xfrm>
            <a:off x="2143125" y="4864100"/>
            <a:ext cx="1182688" cy="1519237"/>
            <a:chOff x="1398" y="3116"/>
            <a:chExt cx="210" cy="270"/>
          </a:xfrm>
        </p:grpSpPr>
        <p:sp>
          <p:nvSpPr>
            <p:cNvPr id="12" name="Freeform 9"/>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13" name="Freeform 1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14" name="Freeform 11"/>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15" name="Freeform 12"/>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16" name="Freeform 1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7" name="Freeform 14"/>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18" name="Freeform 15"/>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19" name="Freeform 16"/>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0" name="Freeform 17"/>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1" name="Freeform 18"/>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2" name="Freeform 19"/>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23" name="Freeform 2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24" name="Freeform 21"/>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25" name="Freeform 22"/>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26" name="Freeform 23"/>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27" name="Freeform 2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28" name="Rectangle 25"/>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29" name="Rectangle 2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0" name="Text Box 27"/>
          <p:cNvSpPr txBox="1">
            <a:spLocks noChangeArrowheads="1"/>
          </p:cNvSpPr>
          <p:nvPr/>
        </p:nvSpPr>
        <p:spPr bwMode="auto">
          <a:xfrm>
            <a:off x="2371725" y="5773737"/>
            <a:ext cx="681038"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$100</a:t>
            </a:r>
          </a:p>
        </p:txBody>
      </p:sp>
      <p:grpSp>
        <p:nvGrpSpPr>
          <p:cNvPr id="3" name="Group 28"/>
          <p:cNvGrpSpPr>
            <a:grpSpLocks/>
          </p:cNvGrpSpPr>
          <p:nvPr/>
        </p:nvGrpSpPr>
        <p:grpSpPr bwMode="auto">
          <a:xfrm>
            <a:off x="4048125" y="4713287"/>
            <a:ext cx="827088" cy="1062038"/>
            <a:chOff x="2545" y="2686"/>
            <a:chExt cx="521" cy="669"/>
          </a:xfrm>
        </p:grpSpPr>
        <p:grpSp>
          <p:nvGrpSpPr>
            <p:cNvPr id="4" name="Group 29"/>
            <p:cNvGrpSpPr>
              <a:grpSpLocks/>
            </p:cNvGrpSpPr>
            <p:nvPr/>
          </p:nvGrpSpPr>
          <p:grpSpPr bwMode="auto">
            <a:xfrm>
              <a:off x="2545" y="2673"/>
              <a:ext cx="521" cy="668"/>
              <a:chOff x="1398" y="3116"/>
              <a:chExt cx="210" cy="270"/>
            </a:xfrm>
          </p:grpSpPr>
          <p:sp>
            <p:nvSpPr>
              <p:cNvPr id="34" name="Freeform 3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35" name="Freeform 3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36" name="Freeform 3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37" name="Freeform 3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38" name="Freeform 3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39" name="Freeform 3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0" name="Freeform 3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41" name="Freeform 3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2" name="Freeform 3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3" name="Freeform 3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4" name="Freeform 4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45" name="Freeform 4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46" name="Freeform 4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47" name="Freeform 4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48" name="Freeform 4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49" name="Freeform 4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50" name="Rectangle 4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51" name="Rectangle 4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33" name="Text Box 48"/>
            <p:cNvSpPr txBox="1">
              <a:spLocks noChangeArrowheads="1"/>
            </p:cNvSpPr>
            <p:nvPr/>
          </p:nvSpPr>
          <p:spPr bwMode="auto">
            <a:xfrm>
              <a:off x="2641" y="3020"/>
              <a:ext cx="334" cy="2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latin typeface="Futura Bk" pitchFamily="34" charset="0"/>
                </a:rPr>
                <a:t> $0</a:t>
              </a:r>
            </a:p>
          </p:txBody>
        </p:sp>
      </p:grpSp>
      <p:grpSp>
        <p:nvGrpSpPr>
          <p:cNvPr id="5" name="Group 49"/>
          <p:cNvGrpSpPr>
            <a:grpSpLocks/>
          </p:cNvGrpSpPr>
          <p:nvPr/>
        </p:nvGrpSpPr>
        <p:grpSpPr bwMode="auto">
          <a:xfrm>
            <a:off x="5634038" y="4864100"/>
            <a:ext cx="1182687" cy="1519237"/>
            <a:chOff x="1398" y="3116"/>
            <a:chExt cx="210" cy="270"/>
          </a:xfrm>
        </p:grpSpPr>
        <p:sp>
          <p:nvSpPr>
            <p:cNvPr id="53" name="Freeform 50"/>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lnTo>
                    <a:pt x="72"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54" name="Freeform 51"/>
            <p:cNvSpPr>
              <a:spLocks/>
            </p:cNvSpPr>
            <p:nvPr/>
          </p:nvSpPr>
          <p:spPr bwMode="auto">
            <a:xfrm>
              <a:off x="1404" y="3212"/>
              <a:ext cx="198" cy="168"/>
            </a:xfrm>
            <a:custGeom>
              <a:avLst/>
              <a:gdLst>
                <a:gd name="T0" fmla="*/ 66 w 198"/>
                <a:gd name="T1" fmla="*/ 0 h 168"/>
                <a:gd name="T2" fmla="*/ 60 w 198"/>
                <a:gd name="T3" fmla="*/ 6 h 168"/>
                <a:gd name="T4" fmla="*/ 54 w 198"/>
                <a:gd name="T5" fmla="*/ 12 h 168"/>
                <a:gd name="T6" fmla="*/ 48 w 198"/>
                <a:gd name="T7" fmla="*/ 18 h 168"/>
                <a:gd name="T8" fmla="*/ 42 w 198"/>
                <a:gd name="T9" fmla="*/ 24 h 168"/>
                <a:gd name="T10" fmla="*/ 42 w 198"/>
                <a:gd name="T11" fmla="*/ 24 h 168"/>
                <a:gd name="T12" fmla="*/ 30 w 198"/>
                <a:gd name="T13" fmla="*/ 36 h 168"/>
                <a:gd name="T14" fmla="*/ 18 w 198"/>
                <a:gd name="T15" fmla="*/ 48 h 168"/>
                <a:gd name="T16" fmla="*/ 12 w 198"/>
                <a:gd name="T17" fmla="*/ 60 h 168"/>
                <a:gd name="T18" fmla="*/ 6 w 198"/>
                <a:gd name="T19" fmla="*/ 78 h 168"/>
                <a:gd name="T20" fmla="*/ 0 w 198"/>
                <a:gd name="T21" fmla="*/ 90 h 168"/>
                <a:gd name="T22" fmla="*/ 0 w 198"/>
                <a:gd name="T23" fmla="*/ 96 h 168"/>
                <a:gd name="T24" fmla="*/ 0 w 198"/>
                <a:gd name="T25" fmla="*/ 102 h 168"/>
                <a:gd name="T26" fmla="*/ 0 w 198"/>
                <a:gd name="T27" fmla="*/ 108 h 168"/>
                <a:gd name="T28" fmla="*/ 6 w 198"/>
                <a:gd name="T29" fmla="*/ 114 h 168"/>
                <a:gd name="T30" fmla="*/ 6 w 198"/>
                <a:gd name="T31" fmla="*/ 126 h 168"/>
                <a:gd name="T32" fmla="*/ 12 w 198"/>
                <a:gd name="T33" fmla="*/ 126 h 168"/>
                <a:gd name="T34" fmla="*/ 18 w 198"/>
                <a:gd name="T35" fmla="*/ 138 h 168"/>
                <a:gd name="T36" fmla="*/ 30 w 198"/>
                <a:gd name="T37" fmla="*/ 144 h 168"/>
                <a:gd name="T38" fmla="*/ 42 w 198"/>
                <a:gd name="T39" fmla="*/ 150 h 168"/>
                <a:gd name="T40" fmla="*/ 54 w 198"/>
                <a:gd name="T41" fmla="*/ 156 h 168"/>
                <a:gd name="T42" fmla="*/ 66 w 198"/>
                <a:gd name="T43" fmla="*/ 162 h 168"/>
                <a:gd name="T44" fmla="*/ 72 w 198"/>
                <a:gd name="T45" fmla="*/ 162 h 168"/>
                <a:gd name="T46" fmla="*/ 84 w 198"/>
                <a:gd name="T47" fmla="*/ 168 h 168"/>
                <a:gd name="T48" fmla="*/ 102 w 198"/>
                <a:gd name="T49" fmla="*/ 168 h 168"/>
                <a:gd name="T50" fmla="*/ 114 w 198"/>
                <a:gd name="T51" fmla="*/ 168 h 168"/>
                <a:gd name="T52" fmla="*/ 126 w 198"/>
                <a:gd name="T53" fmla="*/ 168 h 168"/>
                <a:gd name="T54" fmla="*/ 138 w 198"/>
                <a:gd name="T55" fmla="*/ 168 h 168"/>
                <a:gd name="T56" fmla="*/ 138 w 198"/>
                <a:gd name="T57" fmla="*/ 168 h 168"/>
                <a:gd name="T58" fmla="*/ 144 w 198"/>
                <a:gd name="T59" fmla="*/ 168 h 168"/>
                <a:gd name="T60" fmla="*/ 144 w 198"/>
                <a:gd name="T61" fmla="*/ 168 h 168"/>
                <a:gd name="T62" fmla="*/ 150 w 198"/>
                <a:gd name="T63" fmla="*/ 162 h 168"/>
                <a:gd name="T64" fmla="*/ 162 w 198"/>
                <a:gd name="T65" fmla="*/ 162 h 168"/>
                <a:gd name="T66" fmla="*/ 168 w 198"/>
                <a:gd name="T67" fmla="*/ 156 h 168"/>
                <a:gd name="T68" fmla="*/ 174 w 198"/>
                <a:gd name="T69" fmla="*/ 150 h 168"/>
                <a:gd name="T70" fmla="*/ 180 w 198"/>
                <a:gd name="T71" fmla="*/ 144 h 168"/>
                <a:gd name="T72" fmla="*/ 180 w 198"/>
                <a:gd name="T73" fmla="*/ 138 h 168"/>
                <a:gd name="T74" fmla="*/ 192 w 198"/>
                <a:gd name="T75" fmla="*/ 120 h 168"/>
                <a:gd name="T76" fmla="*/ 198 w 198"/>
                <a:gd name="T77" fmla="*/ 102 h 168"/>
                <a:gd name="T78" fmla="*/ 198 w 198"/>
                <a:gd name="T79" fmla="*/ 84 h 168"/>
                <a:gd name="T80" fmla="*/ 192 w 198"/>
                <a:gd name="T81" fmla="*/ 66 h 168"/>
                <a:gd name="T82" fmla="*/ 192 w 198"/>
                <a:gd name="T83" fmla="*/ 54 h 168"/>
                <a:gd name="T84" fmla="*/ 192 w 198"/>
                <a:gd name="T85" fmla="*/ 48 h 168"/>
                <a:gd name="T86" fmla="*/ 186 w 198"/>
                <a:gd name="T87" fmla="*/ 42 h 168"/>
                <a:gd name="T88" fmla="*/ 180 w 198"/>
                <a:gd name="T89" fmla="*/ 42 h 168"/>
                <a:gd name="T90" fmla="*/ 174 w 198"/>
                <a:gd name="T91" fmla="*/ 36 h 168"/>
                <a:gd name="T92" fmla="*/ 174 w 198"/>
                <a:gd name="T93" fmla="*/ 30 h 168"/>
                <a:gd name="T94" fmla="*/ 168 w 198"/>
                <a:gd name="T95" fmla="*/ 24 h 168"/>
                <a:gd name="T96" fmla="*/ 156 w 198"/>
                <a:gd name="T97" fmla="*/ 24 h 168"/>
                <a:gd name="T98" fmla="*/ 150 w 198"/>
                <a:gd name="T99" fmla="*/ 18 h 168"/>
                <a:gd name="T100" fmla="*/ 144 w 198"/>
                <a:gd name="T101" fmla="*/ 12 h 168"/>
                <a:gd name="T102" fmla="*/ 138 w 198"/>
                <a:gd name="T103" fmla="*/ 12 h 168"/>
                <a:gd name="T104" fmla="*/ 132 w 198"/>
                <a:gd name="T105" fmla="*/ 12 h 168"/>
                <a:gd name="T106" fmla="*/ 126 w 198"/>
                <a:gd name="T107" fmla="*/ 6 h 168"/>
                <a:gd name="T108" fmla="*/ 126 w 198"/>
                <a:gd name="T109" fmla="*/ 6 h 168"/>
                <a:gd name="T110" fmla="*/ 120 w 198"/>
                <a:gd name="T111" fmla="*/ 6 h 168"/>
                <a:gd name="T112" fmla="*/ 120 w 198"/>
                <a:gd name="T113" fmla="*/ 0 h 168"/>
                <a:gd name="T114" fmla="*/ 120 w 198"/>
                <a:gd name="T115" fmla="*/ 0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8"/>
                <a:gd name="T175" fmla="*/ 0 h 168"/>
                <a:gd name="T176" fmla="*/ 198 w 19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8" h="168">
                  <a:moveTo>
                    <a:pt x="72" y="0"/>
                  </a:moveTo>
                  <a:lnTo>
                    <a:pt x="66" y="0"/>
                  </a:lnTo>
                  <a:lnTo>
                    <a:pt x="66" y="6"/>
                  </a:lnTo>
                  <a:lnTo>
                    <a:pt x="60" y="6"/>
                  </a:lnTo>
                  <a:lnTo>
                    <a:pt x="60" y="12"/>
                  </a:lnTo>
                  <a:lnTo>
                    <a:pt x="54" y="12"/>
                  </a:lnTo>
                  <a:lnTo>
                    <a:pt x="54" y="18"/>
                  </a:lnTo>
                  <a:lnTo>
                    <a:pt x="48" y="18"/>
                  </a:lnTo>
                  <a:lnTo>
                    <a:pt x="48" y="24"/>
                  </a:lnTo>
                  <a:lnTo>
                    <a:pt x="42" y="24"/>
                  </a:lnTo>
                  <a:lnTo>
                    <a:pt x="36" y="30"/>
                  </a:lnTo>
                  <a:lnTo>
                    <a:pt x="30" y="36"/>
                  </a:lnTo>
                  <a:lnTo>
                    <a:pt x="24" y="42"/>
                  </a:lnTo>
                  <a:lnTo>
                    <a:pt x="18" y="48"/>
                  </a:lnTo>
                  <a:lnTo>
                    <a:pt x="12" y="54"/>
                  </a:lnTo>
                  <a:lnTo>
                    <a:pt x="12" y="60"/>
                  </a:lnTo>
                  <a:lnTo>
                    <a:pt x="6" y="66"/>
                  </a:lnTo>
                  <a:lnTo>
                    <a:pt x="6" y="78"/>
                  </a:lnTo>
                  <a:lnTo>
                    <a:pt x="0" y="84"/>
                  </a:lnTo>
                  <a:lnTo>
                    <a:pt x="0" y="90"/>
                  </a:lnTo>
                  <a:lnTo>
                    <a:pt x="0" y="96"/>
                  </a:lnTo>
                  <a:lnTo>
                    <a:pt x="0" y="102"/>
                  </a:lnTo>
                  <a:lnTo>
                    <a:pt x="0" y="108"/>
                  </a:lnTo>
                  <a:lnTo>
                    <a:pt x="6" y="114"/>
                  </a:lnTo>
                  <a:lnTo>
                    <a:pt x="6" y="120"/>
                  </a:lnTo>
                  <a:lnTo>
                    <a:pt x="6" y="126"/>
                  </a:lnTo>
                  <a:lnTo>
                    <a:pt x="12" y="126"/>
                  </a:lnTo>
                  <a:lnTo>
                    <a:pt x="18" y="132"/>
                  </a:lnTo>
                  <a:lnTo>
                    <a:pt x="18" y="138"/>
                  </a:lnTo>
                  <a:lnTo>
                    <a:pt x="24" y="138"/>
                  </a:lnTo>
                  <a:lnTo>
                    <a:pt x="30" y="144"/>
                  </a:lnTo>
                  <a:lnTo>
                    <a:pt x="36" y="150"/>
                  </a:lnTo>
                  <a:lnTo>
                    <a:pt x="42" y="150"/>
                  </a:lnTo>
                  <a:lnTo>
                    <a:pt x="48" y="156"/>
                  </a:lnTo>
                  <a:lnTo>
                    <a:pt x="54" y="156"/>
                  </a:lnTo>
                  <a:lnTo>
                    <a:pt x="60" y="162"/>
                  </a:lnTo>
                  <a:lnTo>
                    <a:pt x="66" y="162"/>
                  </a:lnTo>
                  <a:lnTo>
                    <a:pt x="72" y="162"/>
                  </a:lnTo>
                  <a:lnTo>
                    <a:pt x="78" y="168"/>
                  </a:lnTo>
                  <a:lnTo>
                    <a:pt x="84" y="168"/>
                  </a:lnTo>
                  <a:lnTo>
                    <a:pt x="96" y="168"/>
                  </a:lnTo>
                  <a:lnTo>
                    <a:pt x="102" y="168"/>
                  </a:lnTo>
                  <a:lnTo>
                    <a:pt x="108" y="168"/>
                  </a:lnTo>
                  <a:lnTo>
                    <a:pt x="114" y="168"/>
                  </a:lnTo>
                  <a:lnTo>
                    <a:pt x="120" y="168"/>
                  </a:lnTo>
                  <a:lnTo>
                    <a:pt x="126" y="168"/>
                  </a:lnTo>
                  <a:lnTo>
                    <a:pt x="138" y="168"/>
                  </a:lnTo>
                  <a:lnTo>
                    <a:pt x="144" y="168"/>
                  </a:lnTo>
                  <a:lnTo>
                    <a:pt x="150" y="168"/>
                  </a:lnTo>
                  <a:lnTo>
                    <a:pt x="150" y="162"/>
                  </a:lnTo>
                  <a:lnTo>
                    <a:pt x="156" y="162"/>
                  </a:lnTo>
                  <a:lnTo>
                    <a:pt x="162" y="162"/>
                  </a:lnTo>
                  <a:lnTo>
                    <a:pt x="168" y="156"/>
                  </a:lnTo>
                  <a:lnTo>
                    <a:pt x="174" y="150"/>
                  </a:lnTo>
                  <a:lnTo>
                    <a:pt x="180" y="144"/>
                  </a:lnTo>
                  <a:lnTo>
                    <a:pt x="180" y="138"/>
                  </a:lnTo>
                  <a:lnTo>
                    <a:pt x="186" y="126"/>
                  </a:lnTo>
                  <a:lnTo>
                    <a:pt x="192" y="120"/>
                  </a:lnTo>
                  <a:lnTo>
                    <a:pt x="192" y="114"/>
                  </a:lnTo>
                  <a:lnTo>
                    <a:pt x="198" y="102"/>
                  </a:lnTo>
                  <a:lnTo>
                    <a:pt x="198" y="96"/>
                  </a:lnTo>
                  <a:lnTo>
                    <a:pt x="198" y="84"/>
                  </a:lnTo>
                  <a:lnTo>
                    <a:pt x="198" y="78"/>
                  </a:lnTo>
                  <a:lnTo>
                    <a:pt x="192" y="66"/>
                  </a:lnTo>
                  <a:lnTo>
                    <a:pt x="192" y="54"/>
                  </a:lnTo>
                  <a:lnTo>
                    <a:pt x="192" y="48"/>
                  </a:lnTo>
                  <a:lnTo>
                    <a:pt x="186" y="48"/>
                  </a:lnTo>
                  <a:lnTo>
                    <a:pt x="186" y="42"/>
                  </a:lnTo>
                  <a:lnTo>
                    <a:pt x="180" y="42"/>
                  </a:lnTo>
                  <a:lnTo>
                    <a:pt x="180" y="36"/>
                  </a:lnTo>
                  <a:lnTo>
                    <a:pt x="174" y="36"/>
                  </a:lnTo>
                  <a:lnTo>
                    <a:pt x="174" y="30"/>
                  </a:lnTo>
                  <a:lnTo>
                    <a:pt x="168" y="24"/>
                  </a:lnTo>
                  <a:lnTo>
                    <a:pt x="162" y="24"/>
                  </a:lnTo>
                  <a:lnTo>
                    <a:pt x="156" y="24"/>
                  </a:lnTo>
                  <a:lnTo>
                    <a:pt x="156" y="18"/>
                  </a:lnTo>
                  <a:lnTo>
                    <a:pt x="150" y="18"/>
                  </a:lnTo>
                  <a:lnTo>
                    <a:pt x="144" y="12"/>
                  </a:lnTo>
                  <a:lnTo>
                    <a:pt x="138" y="12"/>
                  </a:lnTo>
                  <a:lnTo>
                    <a:pt x="132" y="12"/>
                  </a:lnTo>
                  <a:lnTo>
                    <a:pt x="132" y="6"/>
                  </a:lnTo>
                  <a:lnTo>
                    <a:pt x="126" y="6"/>
                  </a:lnTo>
                  <a:lnTo>
                    <a:pt x="120" y="6"/>
                  </a:lnTo>
                  <a:lnTo>
                    <a:pt x="120" y="0"/>
                  </a:lnTo>
                </a:path>
              </a:pathLst>
            </a:custGeom>
            <a:noFill/>
            <a:ln w="0">
              <a:solidFill>
                <a:srgbClr val="FF7F00"/>
              </a:solidFill>
              <a:round/>
              <a:headEnd/>
              <a:tailEnd/>
            </a:ln>
          </p:spPr>
          <p:txBody>
            <a:bodyPr>
              <a:prstTxWarp prst="textNoShape">
                <a:avLst/>
              </a:prstTxWarp>
            </a:bodyPr>
            <a:lstStyle/>
            <a:p>
              <a:endParaRPr lang="en-US"/>
            </a:p>
          </p:txBody>
        </p:sp>
        <p:sp>
          <p:nvSpPr>
            <p:cNvPr id="55" name="Freeform 52"/>
            <p:cNvSpPr>
              <a:spLocks/>
            </p:cNvSpPr>
            <p:nvPr/>
          </p:nvSpPr>
          <p:spPr bwMode="auto">
            <a:xfrm>
              <a:off x="1422" y="3212"/>
              <a:ext cx="168" cy="156"/>
            </a:xfrm>
            <a:custGeom>
              <a:avLst/>
              <a:gdLst>
                <a:gd name="T0" fmla="*/ 102 w 168"/>
                <a:gd name="T1" fmla="*/ 6 h 156"/>
                <a:gd name="T2" fmla="*/ 108 w 168"/>
                <a:gd name="T3" fmla="*/ 12 h 156"/>
                <a:gd name="T4" fmla="*/ 114 w 168"/>
                <a:gd name="T5" fmla="*/ 12 h 156"/>
                <a:gd name="T6" fmla="*/ 126 w 168"/>
                <a:gd name="T7" fmla="*/ 24 h 156"/>
                <a:gd name="T8" fmla="*/ 132 w 168"/>
                <a:gd name="T9" fmla="*/ 30 h 156"/>
                <a:gd name="T10" fmla="*/ 144 w 168"/>
                <a:gd name="T11" fmla="*/ 36 h 156"/>
                <a:gd name="T12" fmla="*/ 150 w 168"/>
                <a:gd name="T13" fmla="*/ 42 h 156"/>
                <a:gd name="T14" fmla="*/ 156 w 168"/>
                <a:gd name="T15" fmla="*/ 48 h 156"/>
                <a:gd name="T16" fmla="*/ 156 w 168"/>
                <a:gd name="T17" fmla="*/ 54 h 156"/>
                <a:gd name="T18" fmla="*/ 156 w 168"/>
                <a:gd name="T19" fmla="*/ 60 h 156"/>
                <a:gd name="T20" fmla="*/ 156 w 168"/>
                <a:gd name="T21" fmla="*/ 66 h 156"/>
                <a:gd name="T22" fmla="*/ 162 w 168"/>
                <a:gd name="T23" fmla="*/ 72 h 156"/>
                <a:gd name="T24" fmla="*/ 162 w 168"/>
                <a:gd name="T25" fmla="*/ 78 h 156"/>
                <a:gd name="T26" fmla="*/ 168 w 168"/>
                <a:gd name="T27" fmla="*/ 78 h 156"/>
                <a:gd name="T28" fmla="*/ 168 w 168"/>
                <a:gd name="T29" fmla="*/ 84 h 156"/>
                <a:gd name="T30" fmla="*/ 162 w 168"/>
                <a:gd name="T31" fmla="*/ 90 h 156"/>
                <a:gd name="T32" fmla="*/ 162 w 168"/>
                <a:gd name="T33" fmla="*/ 96 h 156"/>
                <a:gd name="T34" fmla="*/ 168 w 168"/>
                <a:gd name="T35" fmla="*/ 96 h 156"/>
                <a:gd name="T36" fmla="*/ 168 w 168"/>
                <a:gd name="T37" fmla="*/ 102 h 156"/>
                <a:gd name="T38" fmla="*/ 162 w 168"/>
                <a:gd name="T39" fmla="*/ 114 h 156"/>
                <a:gd name="T40" fmla="*/ 156 w 168"/>
                <a:gd name="T41" fmla="*/ 120 h 156"/>
                <a:gd name="T42" fmla="*/ 144 w 168"/>
                <a:gd name="T43" fmla="*/ 126 h 156"/>
                <a:gd name="T44" fmla="*/ 132 w 168"/>
                <a:gd name="T45" fmla="*/ 126 h 156"/>
                <a:gd name="T46" fmla="*/ 126 w 168"/>
                <a:gd name="T47" fmla="*/ 126 h 156"/>
                <a:gd name="T48" fmla="*/ 126 w 168"/>
                <a:gd name="T49" fmla="*/ 132 h 156"/>
                <a:gd name="T50" fmla="*/ 126 w 168"/>
                <a:gd name="T51" fmla="*/ 138 h 156"/>
                <a:gd name="T52" fmla="*/ 138 w 168"/>
                <a:gd name="T53" fmla="*/ 138 h 156"/>
                <a:gd name="T54" fmla="*/ 138 w 168"/>
                <a:gd name="T55" fmla="*/ 138 h 156"/>
                <a:gd name="T56" fmla="*/ 144 w 168"/>
                <a:gd name="T57" fmla="*/ 144 h 156"/>
                <a:gd name="T58" fmla="*/ 132 w 168"/>
                <a:gd name="T59" fmla="*/ 150 h 156"/>
                <a:gd name="T60" fmla="*/ 114 w 168"/>
                <a:gd name="T61" fmla="*/ 156 h 156"/>
                <a:gd name="T62" fmla="*/ 90 w 168"/>
                <a:gd name="T63" fmla="*/ 150 h 156"/>
                <a:gd name="T64" fmla="*/ 72 w 168"/>
                <a:gd name="T65" fmla="*/ 150 h 156"/>
                <a:gd name="T66" fmla="*/ 48 w 168"/>
                <a:gd name="T67" fmla="*/ 150 h 156"/>
                <a:gd name="T68" fmla="*/ 30 w 168"/>
                <a:gd name="T69" fmla="*/ 144 h 156"/>
                <a:gd name="T70" fmla="*/ 36 w 168"/>
                <a:gd name="T71" fmla="*/ 138 h 156"/>
                <a:gd name="T72" fmla="*/ 36 w 168"/>
                <a:gd name="T73" fmla="*/ 132 h 156"/>
                <a:gd name="T74" fmla="*/ 36 w 168"/>
                <a:gd name="T75" fmla="*/ 126 h 156"/>
                <a:gd name="T76" fmla="*/ 24 w 168"/>
                <a:gd name="T77" fmla="*/ 132 h 156"/>
                <a:gd name="T78" fmla="*/ 12 w 168"/>
                <a:gd name="T79" fmla="*/ 132 h 156"/>
                <a:gd name="T80" fmla="*/ 6 w 168"/>
                <a:gd name="T81" fmla="*/ 126 h 156"/>
                <a:gd name="T82" fmla="*/ 6 w 168"/>
                <a:gd name="T83" fmla="*/ 120 h 156"/>
                <a:gd name="T84" fmla="*/ 0 w 168"/>
                <a:gd name="T85" fmla="*/ 108 h 156"/>
                <a:gd name="T86" fmla="*/ 0 w 168"/>
                <a:gd name="T87" fmla="*/ 102 h 156"/>
                <a:gd name="T88" fmla="*/ 0 w 168"/>
                <a:gd name="T89" fmla="*/ 84 h 156"/>
                <a:gd name="T90" fmla="*/ 0 w 168"/>
                <a:gd name="T91" fmla="*/ 78 h 156"/>
                <a:gd name="T92" fmla="*/ 6 w 168"/>
                <a:gd name="T93" fmla="*/ 60 h 156"/>
                <a:gd name="T94" fmla="*/ 12 w 168"/>
                <a:gd name="T95" fmla="*/ 48 h 156"/>
                <a:gd name="T96" fmla="*/ 18 w 168"/>
                <a:gd name="T97" fmla="*/ 36 h 156"/>
                <a:gd name="T98" fmla="*/ 36 w 168"/>
                <a:gd name="T99" fmla="*/ 24 h 156"/>
                <a:gd name="T100" fmla="*/ 54 w 168"/>
                <a:gd name="T101" fmla="*/ 6 h 15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8"/>
                <a:gd name="T154" fmla="*/ 0 h 156"/>
                <a:gd name="T155" fmla="*/ 168 w 168"/>
                <a:gd name="T156" fmla="*/ 156 h 15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8" h="156">
                  <a:moveTo>
                    <a:pt x="96" y="0"/>
                  </a:moveTo>
                  <a:lnTo>
                    <a:pt x="96" y="6"/>
                  </a:lnTo>
                  <a:lnTo>
                    <a:pt x="102" y="6"/>
                  </a:lnTo>
                  <a:lnTo>
                    <a:pt x="102" y="12"/>
                  </a:lnTo>
                  <a:lnTo>
                    <a:pt x="108" y="12"/>
                  </a:lnTo>
                  <a:lnTo>
                    <a:pt x="114" y="12"/>
                  </a:lnTo>
                  <a:lnTo>
                    <a:pt x="114" y="18"/>
                  </a:lnTo>
                  <a:lnTo>
                    <a:pt x="120" y="18"/>
                  </a:lnTo>
                  <a:lnTo>
                    <a:pt x="126" y="24"/>
                  </a:lnTo>
                  <a:lnTo>
                    <a:pt x="132" y="30"/>
                  </a:lnTo>
                  <a:lnTo>
                    <a:pt x="138" y="30"/>
                  </a:lnTo>
                  <a:lnTo>
                    <a:pt x="144" y="36"/>
                  </a:lnTo>
                  <a:lnTo>
                    <a:pt x="150" y="36"/>
                  </a:lnTo>
                  <a:lnTo>
                    <a:pt x="150" y="42"/>
                  </a:lnTo>
                  <a:lnTo>
                    <a:pt x="156" y="42"/>
                  </a:lnTo>
                  <a:lnTo>
                    <a:pt x="156" y="48"/>
                  </a:lnTo>
                  <a:lnTo>
                    <a:pt x="156" y="54"/>
                  </a:lnTo>
                  <a:lnTo>
                    <a:pt x="156" y="60"/>
                  </a:lnTo>
                  <a:lnTo>
                    <a:pt x="156" y="66"/>
                  </a:lnTo>
                  <a:lnTo>
                    <a:pt x="156" y="72"/>
                  </a:lnTo>
                  <a:lnTo>
                    <a:pt x="162" y="72"/>
                  </a:lnTo>
                  <a:lnTo>
                    <a:pt x="162" y="78"/>
                  </a:lnTo>
                  <a:lnTo>
                    <a:pt x="168" y="78"/>
                  </a:lnTo>
                  <a:lnTo>
                    <a:pt x="168" y="84"/>
                  </a:lnTo>
                  <a:lnTo>
                    <a:pt x="162" y="90"/>
                  </a:lnTo>
                  <a:lnTo>
                    <a:pt x="162" y="96"/>
                  </a:lnTo>
                  <a:lnTo>
                    <a:pt x="168" y="96"/>
                  </a:lnTo>
                  <a:lnTo>
                    <a:pt x="168" y="102"/>
                  </a:lnTo>
                  <a:lnTo>
                    <a:pt x="162" y="108"/>
                  </a:lnTo>
                  <a:lnTo>
                    <a:pt x="162" y="114"/>
                  </a:lnTo>
                  <a:lnTo>
                    <a:pt x="162" y="120"/>
                  </a:lnTo>
                  <a:lnTo>
                    <a:pt x="156" y="120"/>
                  </a:lnTo>
                  <a:lnTo>
                    <a:pt x="150" y="120"/>
                  </a:lnTo>
                  <a:lnTo>
                    <a:pt x="150" y="126"/>
                  </a:lnTo>
                  <a:lnTo>
                    <a:pt x="144" y="126"/>
                  </a:lnTo>
                  <a:lnTo>
                    <a:pt x="138" y="126"/>
                  </a:lnTo>
                  <a:lnTo>
                    <a:pt x="132" y="126"/>
                  </a:lnTo>
                  <a:lnTo>
                    <a:pt x="126" y="126"/>
                  </a:lnTo>
                  <a:lnTo>
                    <a:pt x="126" y="132"/>
                  </a:lnTo>
                  <a:lnTo>
                    <a:pt x="126" y="138"/>
                  </a:lnTo>
                  <a:lnTo>
                    <a:pt x="132" y="138"/>
                  </a:lnTo>
                  <a:lnTo>
                    <a:pt x="138" y="138"/>
                  </a:lnTo>
                  <a:lnTo>
                    <a:pt x="144" y="138"/>
                  </a:lnTo>
                  <a:lnTo>
                    <a:pt x="144" y="144"/>
                  </a:lnTo>
                  <a:lnTo>
                    <a:pt x="138" y="144"/>
                  </a:lnTo>
                  <a:lnTo>
                    <a:pt x="132" y="150"/>
                  </a:lnTo>
                  <a:lnTo>
                    <a:pt x="126" y="150"/>
                  </a:lnTo>
                  <a:lnTo>
                    <a:pt x="120" y="150"/>
                  </a:lnTo>
                  <a:lnTo>
                    <a:pt x="114" y="156"/>
                  </a:lnTo>
                  <a:lnTo>
                    <a:pt x="108" y="156"/>
                  </a:lnTo>
                  <a:lnTo>
                    <a:pt x="102" y="156"/>
                  </a:lnTo>
                  <a:lnTo>
                    <a:pt x="96" y="156"/>
                  </a:lnTo>
                  <a:lnTo>
                    <a:pt x="90" y="150"/>
                  </a:lnTo>
                  <a:lnTo>
                    <a:pt x="84" y="150"/>
                  </a:lnTo>
                  <a:lnTo>
                    <a:pt x="78" y="150"/>
                  </a:lnTo>
                  <a:lnTo>
                    <a:pt x="72" y="150"/>
                  </a:lnTo>
                  <a:lnTo>
                    <a:pt x="66" y="150"/>
                  </a:lnTo>
                  <a:lnTo>
                    <a:pt x="60" y="150"/>
                  </a:lnTo>
                  <a:lnTo>
                    <a:pt x="54" y="150"/>
                  </a:lnTo>
                  <a:lnTo>
                    <a:pt x="48" y="150"/>
                  </a:lnTo>
                  <a:lnTo>
                    <a:pt x="42" y="150"/>
                  </a:lnTo>
                  <a:lnTo>
                    <a:pt x="36" y="150"/>
                  </a:lnTo>
                  <a:lnTo>
                    <a:pt x="30" y="144"/>
                  </a:lnTo>
                  <a:lnTo>
                    <a:pt x="36" y="144"/>
                  </a:lnTo>
                  <a:lnTo>
                    <a:pt x="36" y="138"/>
                  </a:lnTo>
                  <a:lnTo>
                    <a:pt x="36" y="132"/>
                  </a:lnTo>
                  <a:lnTo>
                    <a:pt x="36" y="126"/>
                  </a:lnTo>
                  <a:lnTo>
                    <a:pt x="30" y="132"/>
                  </a:lnTo>
                  <a:lnTo>
                    <a:pt x="24" y="132"/>
                  </a:lnTo>
                  <a:lnTo>
                    <a:pt x="18" y="132"/>
                  </a:lnTo>
                  <a:lnTo>
                    <a:pt x="12" y="132"/>
                  </a:lnTo>
                  <a:lnTo>
                    <a:pt x="6" y="126"/>
                  </a:lnTo>
                  <a:lnTo>
                    <a:pt x="6" y="120"/>
                  </a:lnTo>
                  <a:lnTo>
                    <a:pt x="6" y="114"/>
                  </a:lnTo>
                  <a:lnTo>
                    <a:pt x="0" y="114"/>
                  </a:lnTo>
                  <a:lnTo>
                    <a:pt x="0" y="108"/>
                  </a:lnTo>
                  <a:lnTo>
                    <a:pt x="0" y="102"/>
                  </a:lnTo>
                  <a:lnTo>
                    <a:pt x="0" y="96"/>
                  </a:lnTo>
                  <a:lnTo>
                    <a:pt x="0" y="90"/>
                  </a:lnTo>
                  <a:lnTo>
                    <a:pt x="0" y="84"/>
                  </a:lnTo>
                  <a:lnTo>
                    <a:pt x="0" y="78"/>
                  </a:lnTo>
                  <a:lnTo>
                    <a:pt x="0" y="72"/>
                  </a:lnTo>
                  <a:lnTo>
                    <a:pt x="6" y="66"/>
                  </a:lnTo>
                  <a:lnTo>
                    <a:pt x="6" y="60"/>
                  </a:lnTo>
                  <a:lnTo>
                    <a:pt x="6" y="54"/>
                  </a:lnTo>
                  <a:lnTo>
                    <a:pt x="6" y="48"/>
                  </a:lnTo>
                  <a:lnTo>
                    <a:pt x="12" y="48"/>
                  </a:lnTo>
                  <a:lnTo>
                    <a:pt x="12" y="42"/>
                  </a:lnTo>
                  <a:lnTo>
                    <a:pt x="18" y="36"/>
                  </a:lnTo>
                  <a:lnTo>
                    <a:pt x="24" y="36"/>
                  </a:lnTo>
                  <a:lnTo>
                    <a:pt x="30" y="30"/>
                  </a:lnTo>
                  <a:lnTo>
                    <a:pt x="36" y="24"/>
                  </a:lnTo>
                  <a:lnTo>
                    <a:pt x="42" y="18"/>
                  </a:lnTo>
                  <a:lnTo>
                    <a:pt x="48" y="12"/>
                  </a:lnTo>
                  <a:lnTo>
                    <a:pt x="54" y="12"/>
                  </a:lnTo>
                  <a:lnTo>
                    <a:pt x="54"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56" name="Freeform 53"/>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60 w 60"/>
                <a:gd name="T67" fmla="*/ 0 h 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0"/>
                <a:gd name="T104" fmla="*/ 60 w 60"/>
                <a:gd name="T105" fmla="*/ 30 h 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lnTo>
                    <a:pt x="60" y="0"/>
                  </a:lnTo>
                  <a:close/>
                </a:path>
              </a:pathLst>
            </a:custGeom>
            <a:solidFill>
              <a:srgbClr val="7F0000"/>
            </a:solidFill>
            <a:ln w="0">
              <a:solidFill>
                <a:srgbClr val="7F0000"/>
              </a:solidFill>
              <a:round/>
              <a:headEnd/>
              <a:tailEnd/>
            </a:ln>
          </p:spPr>
          <p:txBody>
            <a:bodyPr>
              <a:prstTxWarp prst="textNoShape">
                <a:avLst/>
              </a:prstTxWarp>
            </a:bodyPr>
            <a:lstStyle/>
            <a:p>
              <a:endParaRPr lang="en-US"/>
            </a:p>
          </p:txBody>
        </p:sp>
        <p:sp>
          <p:nvSpPr>
            <p:cNvPr id="57" name="Freeform 54"/>
            <p:cNvSpPr>
              <a:spLocks/>
            </p:cNvSpPr>
            <p:nvPr/>
          </p:nvSpPr>
          <p:spPr bwMode="auto">
            <a:xfrm>
              <a:off x="1470" y="3188"/>
              <a:ext cx="60" cy="30"/>
            </a:xfrm>
            <a:custGeom>
              <a:avLst/>
              <a:gdLst>
                <a:gd name="T0" fmla="*/ 60 w 60"/>
                <a:gd name="T1" fmla="*/ 0 h 30"/>
                <a:gd name="T2" fmla="*/ 54 w 60"/>
                <a:gd name="T3" fmla="*/ 0 h 30"/>
                <a:gd name="T4" fmla="*/ 54 w 60"/>
                <a:gd name="T5" fmla="*/ 6 h 30"/>
                <a:gd name="T6" fmla="*/ 54 w 60"/>
                <a:gd name="T7" fmla="*/ 6 h 30"/>
                <a:gd name="T8" fmla="*/ 54 w 60"/>
                <a:gd name="T9" fmla="*/ 6 h 30"/>
                <a:gd name="T10" fmla="*/ 54 w 60"/>
                <a:gd name="T11" fmla="*/ 12 h 30"/>
                <a:gd name="T12" fmla="*/ 54 w 60"/>
                <a:gd name="T13" fmla="*/ 12 h 30"/>
                <a:gd name="T14" fmla="*/ 54 w 60"/>
                <a:gd name="T15" fmla="*/ 18 h 30"/>
                <a:gd name="T16" fmla="*/ 54 w 60"/>
                <a:gd name="T17" fmla="*/ 18 h 30"/>
                <a:gd name="T18" fmla="*/ 54 w 60"/>
                <a:gd name="T19" fmla="*/ 18 h 30"/>
                <a:gd name="T20" fmla="*/ 54 w 60"/>
                <a:gd name="T21" fmla="*/ 18 h 30"/>
                <a:gd name="T22" fmla="*/ 54 w 60"/>
                <a:gd name="T23" fmla="*/ 18 h 30"/>
                <a:gd name="T24" fmla="*/ 54 w 60"/>
                <a:gd name="T25" fmla="*/ 24 h 30"/>
                <a:gd name="T26" fmla="*/ 48 w 60"/>
                <a:gd name="T27" fmla="*/ 24 h 30"/>
                <a:gd name="T28" fmla="*/ 42 w 60"/>
                <a:gd name="T29" fmla="*/ 24 h 30"/>
                <a:gd name="T30" fmla="*/ 36 w 60"/>
                <a:gd name="T31" fmla="*/ 30 h 30"/>
                <a:gd name="T32" fmla="*/ 30 w 60"/>
                <a:gd name="T33" fmla="*/ 30 h 30"/>
                <a:gd name="T34" fmla="*/ 24 w 60"/>
                <a:gd name="T35" fmla="*/ 30 h 30"/>
                <a:gd name="T36" fmla="*/ 18 w 60"/>
                <a:gd name="T37" fmla="*/ 24 h 30"/>
                <a:gd name="T38" fmla="*/ 12 w 60"/>
                <a:gd name="T39" fmla="*/ 24 h 30"/>
                <a:gd name="T40" fmla="*/ 6 w 60"/>
                <a:gd name="T41" fmla="*/ 24 h 30"/>
                <a:gd name="T42" fmla="*/ 6 w 60"/>
                <a:gd name="T43" fmla="*/ 18 h 30"/>
                <a:gd name="T44" fmla="*/ 6 w 60"/>
                <a:gd name="T45" fmla="*/ 18 h 30"/>
                <a:gd name="T46" fmla="*/ 6 w 60"/>
                <a:gd name="T47" fmla="*/ 18 h 30"/>
                <a:gd name="T48" fmla="*/ 0 w 60"/>
                <a:gd name="T49" fmla="*/ 18 h 30"/>
                <a:gd name="T50" fmla="*/ 0 w 60"/>
                <a:gd name="T51" fmla="*/ 18 h 30"/>
                <a:gd name="T52" fmla="*/ 0 w 60"/>
                <a:gd name="T53" fmla="*/ 12 h 30"/>
                <a:gd name="T54" fmla="*/ 0 w 60"/>
                <a:gd name="T55" fmla="*/ 12 h 30"/>
                <a:gd name="T56" fmla="*/ 0 w 60"/>
                <a:gd name="T57" fmla="*/ 6 h 30"/>
                <a:gd name="T58" fmla="*/ 0 w 60"/>
                <a:gd name="T59" fmla="*/ 6 h 30"/>
                <a:gd name="T60" fmla="*/ 0 w 60"/>
                <a:gd name="T61" fmla="*/ 6 h 30"/>
                <a:gd name="T62" fmla="*/ 0 w 60"/>
                <a:gd name="T63" fmla="*/ 0 h 30"/>
                <a:gd name="T64" fmla="*/ 0 w 60"/>
                <a:gd name="T65" fmla="*/ 0 h 3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0"/>
                <a:gd name="T101" fmla="*/ 60 w 60"/>
                <a:gd name="T102" fmla="*/ 30 h 3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0">
                  <a:moveTo>
                    <a:pt x="60" y="0"/>
                  </a:moveTo>
                  <a:lnTo>
                    <a:pt x="54" y="0"/>
                  </a:lnTo>
                  <a:lnTo>
                    <a:pt x="54" y="6"/>
                  </a:lnTo>
                  <a:lnTo>
                    <a:pt x="54" y="12"/>
                  </a:lnTo>
                  <a:lnTo>
                    <a:pt x="54" y="18"/>
                  </a:lnTo>
                  <a:lnTo>
                    <a:pt x="54" y="24"/>
                  </a:lnTo>
                  <a:lnTo>
                    <a:pt x="48" y="24"/>
                  </a:lnTo>
                  <a:lnTo>
                    <a:pt x="42" y="24"/>
                  </a:lnTo>
                  <a:lnTo>
                    <a:pt x="36" y="30"/>
                  </a:lnTo>
                  <a:lnTo>
                    <a:pt x="30" y="30"/>
                  </a:lnTo>
                  <a:lnTo>
                    <a:pt x="24" y="30"/>
                  </a:lnTo>
                  <a:lnTo>
                    <a:pt x="18" y="24"/>
                  </a:lnTo>
                  <a:lnTo>
                    <a:pt x="12" y="24"/>
                  </a:lnTo>
                  <a:lnTo>
                    <a:pt x="6" y="24"/>
                  </a:lnTo>
                  <a:lnTo>
                    <a:pt x="6" y="18"/>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8" name="Freeform 55"/>
            <p:cNvSpPr>
              <a:spLocks/>
            </p:cNvSpPr>
            <p:nvPr/>
          </p:nvSpPr>
          <p:spPr bwMode="auto">
            <a:xfrm>
              <a:off x="1512" y="3158"/>
              <a:ext cx="1" cy="36"/>
            </a:xfrm>
            <a:custGeom>
              <a:avLst/>
              <a:gdLst>
                <a:gd name="T0" fmla="*/ 0 w 1"/>
                <a:gd name="T1" fmla="*/ 36 h 36"/>
                <a:gd name="T2" fmla="*/ 0 w 1"/>
                <a:gd name="T3" fmla="*/ 36 h 36"/>
                <a:gd name="T4" fmla="*/ 0 w 1"/>
                <a:gd name="T5" fmla="*/ 30 h 36"/>
                <a:gd name="T6" fmla="*/ 0 w 1"/>
                <a:gd name="T7" fmla="*/ 24 h 36"/>
                <a:gd name="T8" fmla="*/ 0 w 1"/>
                <a:gd name="T9" fmla="*/ 24 h 36"/>
                <a:gd name="T10" fmla="*/ 0 w 1"/>
                <a:gd name="T11" fmla="*/ 18 h 36"/>
                <a:gd name="T12" fmla="*/ 0 w 1"/>
                <a:gd name="T13" fmla="*/ 12 h 36"/>
                <a:gd name="T14" fmla="*/ 0 w 1"/>
                <a:gd name="T15" fmla="*/ 12 h 36"/>
                <a:gd name="T16" fmla="*/ 0 w 1"/>
                <a:gd name="T17" fmla="*/ 6 h 36"/>
                <a:gd name="T18" fmla="*/ 0 w 1"/>
                <a:gd name="T19" fmla="*/ 0 h 36"/>
                <a:gd name="T20" fmla="*/ 0 w 1"/>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36"/>
                <a:gd name="T35" fmla="*/ 1 w 1"/>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36">
                  <a:moveTo>
                    <a:pt x="0" y="36"/>
                  </a:moveTo>
                  <a:lnTo>
                    <a:pt x="0" y="36"/>
                  </a:lnTo>
                  <a:lnTo>
                    <a:pt x="0" y="30"/>
                  </a:lnTo>
                  <a:lnTo>
                    <a:pt x="0" y="24"/>
                  </a:ln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59" name="Freeform 56"/>
            <p:cNvSpPr>
              <a:spLocks/>
            </p:cNvSpPr>
            <p:nvPr/>
          </p:nvSpPr>
          <p:spPr bwMode="auto">
            <a:xfrm>
              <a:off x="1500" y="3158"/>
              <a:ext cx="6" cy="36"/>
            </a:xfrm>
            <a:custGeom>
              <a:avLst/>
              <a:gdLst>
                <a:gd name="T0" fmla="*/ 0 w 6"/>
                <a:gd name="T1" fmla="*/ 36 h 36"/>
                <a:gd name="T2" fmla="*/ 0 w 6"/>
                <a:gd name="T3" fmla="*/ 36 h 36"/>
                <a:gd name="T4" fmla="*/ 0 w 6"/>
                <a:gd name="T5" fmla="*/ 30 h 36"/>
                <a:gd name="T6" fmla="*/ 0 w 6"/>
                <a:gd name="T7" fmla="*/ 30 h 36"/>
                <a:gd name="T8" fmla="*/ 0 w 6"/>
                <a:gd name="T9" fmla="*/ 24 h 36"/>
                <a:gd name="T10" fmla="*/ 0 w 6"/>
                <a:gd name="T11" fmla="*/ 24 h 36"/>
                <a:gd name="T12" fmla="*/ 0 w 6"/>
                <a:gd name="T13" fmla="*/ 18 h 36"/>
                <a:gd name="T14" fmla="*/ 6 w 6"/>
                <a:gd name="T15" fmla="*/ 18 h 36"/>
                <a:gd name="T16" fmla="*/ 6 w 6"/>
                <a:gd name="T17" fmla="*/ 12 h 36"/>
                <a:gd name="T18" fmla="*/ 6 w 6"/>
                <a:gd name="T19" fmla="*/ 6 h 36"/>
                <a:gd name="T20" fmla="*/ 6 w 6"/>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36"/>
                <a:gd name="T35" fmla="*/ 6 w 6"/>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36">
                  <a:moveTo>
                    <a:pt x="0" y="36"/>
                  </a:moveTo>
                  <a:lnTo>
                    <a:pt x="0" y="36"/>
                  </a:lnTo>
                  <a:lnTo>
                    <a:pt x="0" y="30"/>
                  </a:lnTo>
                  <a:lnTo>
                    <a:pt x="0" y="24"/>
                  </a:lnTo>
                  <a:lnTo>
                    <a:pt x="0" y="18"/>
                  </a:lnTo>
                  <a:lnTo>
                    <a:pt x="6" y="18"/>
                  </a:lnTo>
                  <a:lnTo>
                    <a:pt x="6" y="12"/>
                  </a:lnTo>
                  <a:lnTo>
                    <a:pt x="6" y="6"/>
                  </a:lnTo>
                  <a:lnTo>
                    <a:pt x="6" y="0"/>
                  </a:lnTo>
                </a:path>
              </a:pathLst>
            </a:custGeom>
            <a:noFill/>
            <a:ln w="0">
              <a:solidFill>
                <a:srgbClr val="FF7F00"/>
              </a:solidFill>
              <a:round/>
              <a:headEnd/>
              <a:tailEnd/>
            </a:ln>
          </p:spPr>
          <p:txBody>
            <a:bodyPr>
              <a:prstTxWarp prst="textNoShape">
                <a:avLst/>
              </a:prstTxWarp>
            </a:bodyPr>
            <a:lstStyle/>
            <a:p>
              <a:endParaRPr lang="en-US"/>
            </a:p>
          </p:txBody>
        </p:sp>
        <p:sp>
          <p:nvSpPr>
            <p:cNvPr id="60" name="Freeform 57"/>
            <p:cNvSpPr>
              <a:spLocks/>
            </p:cNvSpPr>
            <p:nvPr/>
          </p:nvSpPr>
          <p:spPr bwMode="auto">
            <a:xfrm>
              <a:off x="1518" y="3134"/>
              <a:ext cx="1" cy="12"/>
            </a:xfrm>
            <a:custGeom>
              <a:avLst/>
              <a:gdLst>
                <a:gd name="T0" fmla="*/ 0 w 1"/>
                <a:gd name="T1" fmla="*/ 12 h 12"/>
                <a:gd name="T2" fmla="*/ 0 w 1"/>
                <a:gd name="T3" fmla="*/ 6 h 12"/>
                <a:gd name="T4" fmla="*/ 0 w 1"/>
                <a:gd name="T5" fmla="*/ 6 h 12"/>
                <a:gd name="T6" fmla="*/ 0 w 1"/>
                <a:gd name="T7" fmla="*/ 6 h 12"/>
                <a:gd name="T8" fmla="*/ 0 w 1"/>
                <a:gd name="T9" fmla="*/ 6 h 12"/>
                <a:gd name="T10" fmla="*/ 0 w 1"/>
                <a:gd name="T11" fmla="*/ 0 h 12"/>
                <a:gd name="T12" fmla="*/ 0 60000 65536"/>
                <a:gd name="T13" fmla="*/ 0 60000 65536"/>
                <a:gd name="T14" fmla="*/ 0 60000 65536"/>
                <a:gd name="T15" fmla="*/ 0 60000 65536"/>
                <a:gd name="T16" fmla="*/ 0 60000 65536"/>
                <a:gd name="T17" fmla="*/ 0 60000 65536"/>
                <a:gd name="T18" fmla="*/ 0 w 1"/>
                <a:gd name="T19" fmla="*/ 0 h 12"/>
                <a:gd name="T20" fmla="*/ 1 w 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 h="12">
                  <a:moveTo>
                    <a:pt x="0" y="12"/>
                  </a:move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1" name="Freeform 58"/>
            <p:cNvSpPr>
              <a:spLocks/>
            </p:cNvSpPr>
            <p:nvPr/>
          </p:nvSpPr>
          <p:spPr bwMode="auto">
            <a:xfrm>
              <a:off x="1494" y="3146"/>
              <a:ext cx="1" cy="24"/>
            </a:xfrm>
            <a:custGeom>
              <a:avLst/>
              <a:gdLst>
                <a:gd name="T0" fmla="*/ 0 w 1"/>
                <a:gd name="T1" fmla="*/ 24 h 24"/>
                <a:gd name="T2" fmla="*/ 0 w 1"/>
                <a:gd name="T3" fmla="*/ 18 h 24"/>
                <a:gd name="T4" fmla="*/ 0 w 1"/>
                <a:gd name="T5" fmla="*/ 18 h 24"/>
                <a:gd name="T6" fmla="*/ 0 w 1"/>
                <a:gd name="T7" fmla="*/ 18 h 24"/>
                <a:gd name="T8" fmla="*/ 0 w 1"/>
                <a:gd name="T9" fmla="*/ 12 h 24"/>
                <a:gd name="T10" fmla="*/ 0 w 1"/>
                <a:gd name="T11" fmla="*/ 12 h 24"/>
                <a:gd name="T12" fmla="*/ 0 w 1"/>
                <a:gd name="T13" fmla="*/ 12 h 24"/>
                <a:gd name="T14" fmla="*/ 0 w 1"/>
                <a:gd name="T15" fmla="*/ 6 h 24"/>
                <a:gd name="T16" fmla="*/ 0 w 1"/>
                <a:gd name="T17" fmla="*/ 6 h 24"/>
                <a:gd name="T18" fmla="*/ 0 w 1"/>
                <a:gd name="T19" fmla="*/ 6 h 24"/>
                <a:gd name="T20" fmla="*/ 0 w 1"/>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24"/>
                <a:gd name="T35" fmla="*/ 1 w 1"/>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24">
                  <a:moveTo>
                    <a:pt x="0" y="24"/>
                  </a:moveTo>
                  <a:lnTo>
                    <a:pt x="0" y="18"/>
                  </a:ln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2" name="Freeform 59"/>
            <p:cNvSpPr>
              <a:spLocks/>
            </p:cNvSpPr>
            <p:nvPr/>
          </p:nvSpPr>
          <p:spPr bwMode="auto">
            <a:xfrm>
              <a:off x="1494" y="3128"/>
              <a:ext cx="6" cy="12"/>
            </a:xfrm>
            <a:custGeom>
              <a:avLst/>
              <a:gdLst>
                <a:gd name="T0" fmla="*/ 6 w 6"/>
                <a:gd name="T1" fmla="*/ 12 h 12"/>
                <a:gd name="T2" fmla="*/ 0 w 6"/>
                <a:gd name="T3" fmla="*/ 12 h 12"/>
                <a:gd name="T4" fmla="*/ 0 w 6"/>
                <a:gd name="T5" fmla="*/ 6 h 12"/>
                <a:gd name="T6" fmla="*/ 0 w 6"/>
                <a:gd name="T7" fmla="*/ 6 h 12"/>
                <a:gd name="T8" fmla="*/ 0 w 6"/>
                <a:gd name="T9" fmla="*/ 6 h 12"/>
                <a:gd name="T10" fmla="*/ 0 w 6"/>
                <a:gd name="T11" fmla="*/ 6 h 12"/>
                <a:gd name="T12" fmla="*/ 0 w 6"/>
                <a:gd name="T13" fmla="*/ 6 h 12"/>
                <a:gd name="T14" fmla="*/ 0 w 6"/>
                <a:gd name="T15" fmla="*/ 0 h 12"/>
                <a:gd name="T16" fmla="*/ 0 w 6"/>
                <a:gd name="T17" fmla="*/ 0 h 12"/>
                <a:gd name="T18" fmla="*/ 0 w 6"/>
                <a:gd name="T19" fmla="*/ 0 h 12"/>
                <a:gd name="T20" fmla="*/ 0 w 6"/>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
                <a:gd name="T34" fmla="*/ 0 h 12"/>
                <a:gd name="T35" fmla="*/ 6 w 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 h="12">
                  <a:moveTo>
                    <a:pt x="6" y="12"/>
                  </a:moveTo>
                  <a:lnTo>
                    <a:pt x="0" y="12"/>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3" name="Freeform 60"/>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w 60"/>
                <a:gd name="T67" fmla="*/ 0 h 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36"/>
                <a:gd name="T104" fmla="*/ 60 w 60"/>
                <a:gd name="T105" fmla="*/ 36 h 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lnTo>
                    <a:pt x="0" y="0"/>
                  </a:lnTo>
                  <a:close/>
                </a:path>
              </a:pathLst>
            </a:custGeom>
            <a:solidFill>
              <a:srgbClr val="007F7F"/>
            </a:solidFill>
            <a:ln w="0">
              <a:solidFill>
                <a:srgbClr val="007F7F"/>
              </a:solidFill>
              <a:round/>
              <a:headEnd/>
              <a:tailEnd/>
            </a:ln>
          </p:spPr>
          <p:txBody>
            <a:bodyPr>
              <a:prstTxWarp prst="textNoShape">
                <a:avLst/>
              </a:prstTxWarp>
            </a:bodyPr>
            <a:lstStyle/>
            <a:p>
              <a:endParaRPr lang="en-US"/>
            </a:p>
          </p:txBody>
        </p:sp>
        <p:sp>
          <p:nvSpPr>
            <p:cNvPr id="64" name="Freeform 61"/>
            <p:cNvSpPr>
              <a:spLocks/>
            </p:cNvSpPr>
            <p:nvPr/>
          </p:nvSpPr>
          <p:spPr bwMode="auto">
            <a:xfrm>
              <a:off x="1470" y="3158"/>
              <a:ext cx="60" cy="36"/>
            </a:xfrm>
            <a:custGeom>
              <a:avLst/>
              <a:gdLst>
                <a:gd name="T0" fmla="*/ 0 w 60"/>
                <a:gd name="T1" fmla="*/ 0 h 36"/>
                <a:gd name="T2" fmla="*/ 6 w 60"/>
                <a:gd name="T3" fmla="*/ 6 h 36"/>
                <a:gd name="T4" fmla="*/ 6 w 60"/>
                <a:gd name="T5" fmla="*/ 6 h 36"/>
                <a:gd name="T6" fmla="*/ 6 w 60"/>
                <a:gd name="T7" fmla="*/ 12 h 36"/>
                <a:gd name="T8" fmla="*/ 6 w 60"/>
                <a:gd name="T9" fmla="*/ 12 h 36"/>
                <a:gd name="T10" fmla="*/ 6 w 60"/>
                <a:gd name="T11" fmla="*/ 18 h 36"/>
                <a:gd name="T12" fmla="*/ 6 w 60"/>
                <a:gd name="T13" fmla="*/ 18 h 36"/>
                <a:gd name="T14" fmla="*/ 6 w 60"/>
                <a:gd name="T15" fmla="*/ 24 h 36"/>
                <a:gd name="T16" fmla="*/ 6 w 60"/>
                <a:gd name="T17" fmla="*/ 24 h 36"/>
                <a:gd name="T18" fmla="*/ 6 w 60"/>
                <a:gd name="T19" fmla="*/ 30 h 36"/>
                <a:gd name="T20" fmla="*/ 6 w 60"/>
                <a:gd name="T21" fmla="*/ 30 h 36"/>
                <a:gd name="T22" fmla="*/ 6 w 60"/>
                <a:gd name="T23" fmla="*/ 30 h 36"/>
                <a:gd name="T24" fmla="*/ 12 w 60"/>
                <a:gd name="T25" fmla="*/ 36 h 36"/>
                <a:gd name="T26" fmla="*/ 18 w 60"/>
                <a:gd name="T27" fmla="*/ 36 h 36"/>
                <a:gd name="T28" fmla="*/ 18 w 60"/>
                <a:gd name="T29" fmla="*/ 36 h 36"/>
                <a:gd name="T30" fmla="*/ 24 w 60"/>
                <a:gd name="T31" fmla="*/ 36 h 36"/>
                <a:gd name="T32" fmla="*/ 30 w 60"/>
                <a:gd name="T33" fmla="*/ 36 h 36"/>
                <a:gd name="T34" fmla="*/ 30 w 60"/>
                <a:gd name="T35" fmla="*/ 36 h 36"/>
                <a:gd name="T36" fmla="*/ 36 w 60"/>
                <a:gd name="T37" fmla="*/ 36 h 36"/>
                <a:gd name="T38" fmla="*/ 42 w 60"/>
                <a:gd name="T39" fmla="*/ 36 h 36"/>
                <a:gd name="T40" fmla="*/ 48 w 60"/>
                <a:gd name="T41" fmla="*/ 36 h 36"/>
                <a:gd name="T42" fmla="*/ 48 w 60"/>
                <a:gd name="T43" fmla="*/ 36 h 36"/>
                <a:gd name="T44" fmla="*/ 48 w 60"/>
                <a:gd name="T45" fmla="*/ 36 h 36"/>
                <a:gd name="T46" fmla="*/ 48 w 60"/>
                <a:gd name="T47" fmla="*/ 30 h 36"/>
                <a:gd name="T48" fmla="*/ 48 w 60"/>
                <a:gd name="T49" fmla="*/ 30 h 36"/>
                <a:gd name="T50" fmla="*/ 54 w 60"/>
                <a:gd name="T51" fmla="*/ 24 h 36"/>
                <a:gd name="T52" fmla="*/ 54 w 60"/>
                <a:gd name="T53" fmla="*/ 24 h 36"/>
                <a:gd name="T54" fmla="*/ 54 w 60"/>
                <a:gd name="T55" fmla="*/ 18 h 36"/>
                <a:gd name="T56" fmla="*/ 54 w 60"/>
                <a:gd name="T57" fmla="*/ 12 h 36"/>
                <a:gd name="T58" fmla="*/ 54 w 60"/>
                <a:gd name="T59" fmla="*/ 12 h 36"/>
                <a:gd name="T60" fmla="*/ 60 w 60"/>
                <a:gd name="T61" fmla="*/ 6 h 36"/>
                <a:gd name="T62" fmla="*/ 60 w 60"/>
                <a:gd name="T63" fmla="*/ 6 h 36"/>
                <a:gd name="T64" fmla="*/ 60 w 60"/>
                <a:gd name="T65" fmla="*/ 0 h 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36"/>
                <a:gd name="T101" fmla="*/ 60 w 60"/>
                <a:gd name="T102" fmla="*/ 36 h 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36">
                  <a:moveTo>
                    <a:pt x="0" y="0"/>
                  </a:moveTo>
                  <a:lnTo>
                    <a:pt x="6" y="6"/>
                  </a:lnTo>
                  <a:lnTo>
                    <a:pt x="6" y="12"/>
                  </a:lnTo>
                  <a:lnTo>
                    <a:pt x="6" y="18"/>
                  </a:lnTo>
                  <a:lnTo>
                    <a:pt x="6" y="24"/>
                  </a:lnTo>
                  <a:lnTo>
                    <a:pt x="6" y="30"/>
                  </a:lnTo>
                  <a:lnTo>
                    <a:pt x="12" y="36"/>
                  </a:lnTo>
                  <a:lnTo>
                    <a:pt x="18" y="36"/>
                  </a:lnTo>
                  <a:lnTo>
                    <a:pt x="24" y="36"/>
                  </a:lnTo>
                  <a:lnTo>
                    <a:pt x="30" y="36"/>
                  </a:lnTo>
                  <a:lnTo>
                    <a:pt x="36" y="36"/>
                  </a:lnTo>
                  <a:lnTo>
                    <a:pt x="42" y="36"/>
                  </a:lnTo>
                  <a:lnTo>
                    <a:pt x="48" y="36"/>
                  </a:lnTo>
                  <a:lnTo>
                    <a:pt x="48" y="30"/>
                  </a:lnTo>
                  <a:lnTo>
                    <a:pt x="54" y="24"/>
                  </a:lnTo>
                  <a:lnTo>
                    <a:pt x="54" y="18"/>
                  </a:lnTo>
                  <a:lnTo>
                    <a:pt x="54" y="12"/>
                  </a:lnTo>
                  <a:lnTo>
                    <a:pt x="60" y="6"/>
                  </a:lnTo>
                  <a:lnTo>
                    <a:pt x="60" y="0"/>
                  </a:lnTo>
                </a:path>
              </a:pathLst>
            </a:custGeom>
            <a:noFill/>
            <a:ln w="0">
              <a:solidFill>
                <a:srgbClr val="FF7F00"/>
              </a:solidFill>
              <a:round/>
              <a:headEnd/>
              <a:tailEnd/>
            </a:ln>
          </p:spPr>
          <p:txBody>
            <a:bodyPr>
              <a:prstTxWarp prst="textNoShape">
                <a:avLst/>
              </a:prstTxWarp>
            </a:bodyPr>
            <a:lstStyle/>
            <a:p>
              <a:endParaRPr lang="en-US"/>
            </a:p>
          </p:txBody>
        </p:sp>
        <p:sp>
          <p:nvSpPr>
            <p:cNvPr id="65" name="Freeform 62"/>
            <p:cNvSpPr>
              <a:spLocks/>
            </p:cNvSpPr>
            <p:nvPr/>
          </p:nvSpPr>
          <p:spPr bwMode="auto">
            <a:xfrm>
              <a:off x="1470" y="3146"/>
              <a:ext cx="6" cy="12"/>
            </a:xfrm>
            <a:custGeom>
              <a:avLst/>
              <a:gdLst>
                <a:gd name="T0" fmla="*/ 6 w 6"/>
                <a:gd name="T1" fmla="*/ 12 h 12"/>
                <a:gd name="T2" fmla="*/ 6 w 6"/>
                <a:gd name="T3" fmla="*/ 6 h 12"/>
                <a:gd name="T4" fmla="*/ 0 w 6"/>
                <a:gd name="T5" fmla="*/ 6 h 12"/>
                <a:gd name="T6" fmla="*/ 0 w 6"/>
                <a:gd name="T7" fmla="*/ 0 h 12"/>
                <a:gd name="T8" fmla="*/ 0 w 6"/>
                <a:gd name="T9" fmla="*/ 0 h 12"/>
                <a:gd name="T10" fmla="*/ 0 w 6"/>
                <a:gd name="T11" fmla="*/ 0 h 12"/>
                <a:gd name="T12" fmla="*/ 0 60000 65536"/>
                <a:gd name="T13" fmla="*/ 0 60000 65536"/>
                <a:gd name="T14" fmla="*/ 0 60000 65536"/>
                <a:gd name="T15" fmla="*/ 0 60000 65536"/>
                <a:gd name="T16" fmla="*/ 0 60000 65536"/>
                <a:gd name="T17" fmla="*/ 0 60000 65536"/>
                <a:gd name="T18" fmla="*/ 0 w 6"/>
                <a:gd name="T19" fmla="*/ 0 h 12"/>
                <a:gd name="T20" fmla="*/ 6 w 6"/>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6" h="12">
                  <a:moveTo>
                    <a:pt x="6" y="12"/>
                  </a:moveTo>
                  <a:lnTo>
                    <a:pt x="6" y="6"/>
                  </a:lnTo>
                  <a:lnTo>
                    <a:pt x="0" y="6"/>
                  </a:lnTo>
                  <a:lnTo>
                    <a:pt x="0" y="0"/>
                  </a:lnTo>
                </a:path>
              </a:pathLst>
            </a:custGeom>
            <a:noFill/>
            <a:ln w="0">
              <a:solidFill>
                <a:srgbClr val="FF7F00"/>
              </a:solidFill>
              <a:round/>
              <a:headEnd/>
              <a:tailEnd/>
            </a:ln>
          </p:spPr>
          <p:txBody>
            <a:bodyPr>
              <a:prstTxWarp prst="textNoShape">
                <a:avLst/>
              </a:prstTxWarp>
            </a:bodyPr>
            <a:lstStyle/>
            <a:p>
              <a:endParaRPr lang="en-US"/>
            </a:p>
          </p:txBody>
        </p:sp>
        <p:sp>
          <p:nvSpPr>
            <p:cNvPr id="66" name="Freeform 63"/>
            <p:cNvSpPr>
              <a:spLocks/>
            </p:cNvSpPr>
            <p:nvPr/>
          </p:nvSpPr>
          <p:spPr bwMode="auto">
            <a:xfrm>
              <a:off x="1470" y="3182"/>
              <a:ext cx="60" cy="18"/>
            </a:xfrm>
            <a:custGeom>
              <a:avLst/>
              <a:gdLst>
                <a:gd name="T0" fmla="*/ 6 w 60"/>
                <a:gd name="T1" fmla="*/ 0 h 18"/>
                <a:gd name="T2" fmla="*/ 6 w 60"/>
                <a:gd name="T3" fmla="*/ 0 h 18"/>
                <a:gd name="T4" fmla="*/ 0 w 60"/>
                <a:gd name="T5" fmla="*/ 6 h 18"/>
                <a:gd name="T6" fmla="*/ 0 w 60"/>
                <a:gd name="T7" fmla="*/ 6 h 18"/>
                <a:gd name="T8" fmla="*/ 0 w 60"/>
                <a:gd name="T9" fmla="*/ 6 h 18"/>
                <a:gd name="T10" fmla="*/ 0 w 60"/>
                <a:gd name="T11" fmla="*/ 6 h 18"/>
                <a:gd name="T12" fmla="*/ 0 w 60"/>
                <a:gd name="T13" fmla="*/ 12 h 18"/>
                <a:gd name="T14" fmla="*/ 6 w 60"/>
                <a:gd name="T15" fmla="*/ 12 h 18"/>
                <a:gd name="T16" fmla="*/ 6 w 60"/>
                <a:gd name="T17" fmla="*/ 12 h 18"/>
                <a:gd name="T18" fmla="*/ 6 w 60"/>
                <a:gd name="T19" fmla="*/ 12 h 18"/>
                <a:gd name="T20" fmla="*/ 6 w 60"/>
                <a:gd name="T21" fmla="*/ 12 h 18"/>
                <a:gd name="T22" fmla="*/ 6 w 60"/>
                <a:gd name="T23" fmla="*/ 12 h 18"/>
                <a:gd name="T24" fmla="*/ 12 w 60"/>
                <a:gd name="T25" fmla="*/ 12 h 18"/>
                <a:gd name="T26" fmla="*/ 12 w 60"/>
                <a:gd name="T27" fmla="*/ 18 h 18"/>
                <a:gd name="T28" fmla="*/ 18 w 60"/>
                <a:gd name="T29" fmla="*/ 18 h 18"/>
                <a:gd name="T30" fmla="*/ 24 w 60"/>
                <a:gd name="T31" fmla="*/ 18 h 18"/>
                <a:gd name="T32" fmla="*/ 30 w 60"/>
                <a:gd name="T33" fmla="*/ 18 h 18"/>
                <a:gd name="T34" fmla="*/ 36 w 60"/>
                <a:gd name="T35" fmla="*/ 18 h 18"/>
                <a:gd name="T36" fmla="*/ 42 w 60"/>
                <a:gd name="T37" fmla="*/ 18 h 18"/>
                <a:gd name="T38" fmla="*/ 42 w 60"/>
                <a:gd name="T39" fmla="*/ 18 h 18"/>
                <a:gd name="T40" fmla="*/ 48 w 60"/>
                <a:gd name="T41" fmla="*/ 18 h 18"/>
                <a:gd name="T42" fmla="*/ 54 w 60"/>
                <a:gd name="T43" fmla="*/ 12 h 18"/>
                <a:gd name="T44" fmla="*/ 54 w 60"/>
                <a:gd name="T45" fmla="*/ 12 h 18"/>
                <a:gd name="T46" fmla="*/ 54 w 60"/>
                <a:gd name="T47" fmla="*/ 12 h 18"/>
                <a:gd name="T48" fmla="*/ 54 w 60"/>
                <a:gd name="T49" fmla="*/ 12 h 18"/>
                <a:gd name="T50" fmla="*/ 54 w 60"/>
                <a:gd name="T51" fmla="*/ 12 h 18"/>
                <a:gd name="T52" fmla="*/ 54 w 60"/>
                <a:gd name="T53" fmla="*/ 12 h 18"/>
                <a:gd name="T54" fmla="*/ 54 w 60"/>
                <a:gd name="T55" fmla="*/ 12 h 18"/>
                <a:gd name="T56" fmla="*/ 60 w 60"/>
                <a:gd name="T57" fmla="*/ 6 h 18"/>
                <a:gd name="T58" fmla="*/ 54 w 60"/>
                <a:gd name="T59" fmla="*/ 6 h 18"/>
                <a:gd name="T60" fmla="*/ 54 w 60"/>
                <a:gd name="T61" fmla="*/ 6 h 18"/>
                <a:gd name="T62" fmla="*/ 54 w 60"/>
                <a:gd name="T63" fmla="*/ 6 h 18"/>
                <a:gd name="T64" fmla="*/ 54 w 60"/>
                <a:gd name="T65" fmla="*/ 0 h 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0"/>
                <a:gd name="T100" fmla="*/ 0 h 18"/>
                <a:gd name="T101" fmla="*/ 60 w 60"/>
                <a:gd name="T102" fmla="*/ 18 h 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0" h="18">
                  <a:moveTo>
                    <a:pt x="6" y="0"/>
                  </a:moveTo>
                  <a:lnTo>
                    <a:pt x="6" y="0"/>
                  </a:lnTo>
                  <a:lnTo>
                    <a:pt x="0" y="6"/>
                  </a:lnTo>
                  <a:lnTo>
                    <a:pt x="0" y="12"/>
                  </a:lnTo>
                  <a:lnTo>
                    <a:pt x="6" y="12"/>
                  </a:lnTo>
                  <a:lnTo>
                    <a:pt x="12" y="12"/>
                  </a:lnTo>
                  <a:lnTo>
                    <a:pt x="12" y="18"/>
                  </a:lnTo>
                  <a:lnTo>
                    <a:pt x="18" y="18"/>
                  </a:lnTo>
                  <a:lnTo>
                    <a:pt x="24" y="18"/>
                  </a:lnTo>
                  <a:lnTo>
                    <a:pt x="30" y="18"/>
                  </a:lnTo>
                  <a:lnTo>
                    <a:pt x="36" y="18"/>
                  </a:lnTo>
                  <a:lnTo>
                    <a:pt x="42" y="18"/>
                  </a:lnTo>
                  <a:lnTo>
                    <a:pt x="48" y="18"/>
                  </a:lnTo>
                  <a:lnTo>
                    <a:pt x="54" y="12"/>
                  </a:lnTo>
                  <a:lnTo>
                    <a:pt x="60" y="6"/>
                  </a:lnTo>
                  <a:lnTo>
                    <a:pt x="54" y="6"/>
                  </a:lnTo>
                  <a:lnTo>
                    <a:pt x="54" y="0"/>
                  </a:lnTo>
                </a:path>
              </a:pathLst>
            </a:custGeom>
            <a:noFill/>
            <a:ln w="0">
              <a:solidFill>
                <a:srgbClr val="FF7F00"/>
              </a:solidFill>
              <a:round/>
              <a:headEnd/>
              <a:tailEnd/>
            </a:ln>
          </p:spPr>
          <p:txBody>
            <a:bodyPr>
              <a:prstTxWarp prst="textNoShape">
                <a:avLst/>
              </a:prstTxWarp>
            </a:bodyPr>
            <a:lstStyle/>
            <a:p>
              <a:endParaRPr lang="en-US"/>
            </a:p>
          </p:txBody>
        </p:sp>
        <p:sp>
          <p:nvSpPr>
            <p:cNvPr id="67" name="Freeform 64"/>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close/>
                </a:path>
              </a:pathLst>
            </a:custGeom>
            <a:solidFill>
              <a:srgbClr val="7FFFBF"/>
            </a:solidFill>
            <a:ln w="0">
              <a:solidFill>
                <a:srgbClr val="7FFFBF"/>
              </a:solidFill>
              <a:round/>
              <a:headEnd/>
              <a:tailEnd/>
            </a:ln>
          </p:spPr>
          <p:txBody>
            <a:bodyPr>
              <a:prstTxWarp prst="textNoShape">
                <a:avLst/>
              </a:prstTxWarp>
            </a:bodyPr>
            <a:lstStyle/>
            <a:p>
              <a:endParaRPr lang="en-US"/>
            </a:p>
          </p:txBody>
        </p:sp>
        <p:sp>
          <p:nvSpPr>
            <p:cNvPr id="68" name="Freeform 65"/>
            <p:cNvSpPr>
              <a:spLocks/>
            </p:cNvSpPr>
            <p:nvPr/>
          </p:nvSpPr>
          <p:spPr bwMode="auto">
            <a:xfrm>
              <a:off x="1470" y="3122"/>
              <a:ext cx="60" cy="48"/>
            </a:xfrm>
            <a:custGeom>
              <a:avLst/>
              <a:gdLst>
                <a:gd name="T0" fmla="*/ 42 w 60"/>
                <a:gd name="T1" fmla="*/ 36 h 48"/>
                <a:gd name="T2" fmla="*/ 48 w 60"/>
                <a:gd name="T3" fmla="*/ 30 h 48"/>
                <a:gd name="T4" fmla="*/ 48 w 60"/>
                <a:gd name="T5" fmla="*/ 24 h 48"/>
                <a:gd name="T6" fmla="*/ 48 w 60"/>
                <a:gd name="T7" fmla="*/ 24 h 48"/>
                <a:gd name="T8" fmla="*/ 42 w 60"/>
                <a:gd name="T9" fmla="*/ 24 h 48"/>
                <a:gd name="T10" fmla="*/ 36 w 60"/>
                <a:gd name="T11" fmla="*/ 24 h 48"/>
                <a:gd name="T12" fmla="*/ 36 w 60"/>
                <a:gd name="T13" fmla="*/ 24 h 48"/>
                <a:gd name="T14" fmla="*/ 30 w 60"/>
                <a:gd name="T15" fmla="*/ 24 h 48"/>
                <a:gd name="T16" fmla="*/ 30 w 60"/>
                <a:gd name="T17" fmla="*/ 30 h 48"/>
                <a:gd name="T18" fmla="*/ 36 w 60"/>
                <a:gd name="T19" fmla="*/ 36 h 48"/>
                <a:gd name="T20" fmla="*/ 36 w 60"/>
                <a:gd name="T21" fmla="*/ 36 h 48"/>
                <a:gd name="T22" fmla="*/ 30 w 60"/>
                <a:gd name="T23" fmla="*/ 42 h 48"/>
                <a:gd name="T24" fmla="*/ 18 w 60"/>
                <a:gd name="T25" fmla="*/ 48 h 48"/>
                <a:gd name="T26" fmla="*/ 6 w 60"/>
                <a:gd name="T27" fmla="*/ 42 h 48"/>
                <a:gd name="T28" fmla="*/ 0 w 60"/>
                <a:gd name="T29" fmla="*/ 36 h 48"/>
                <a:gd name="T30" fmla="*/ 6 w 60"/>
                <a:gd name="T31" fmla="*/ 36 h 48"/>
                <a:gd name="T32" fmla="*/ 6 w 60"/>
                <a:gd name="T33" fmla="*/ 30 h 48"/>
                <a:gd name="T34" fmla="*/ 18 w 60"/>
                <a:gd name="T35" fmla="*/ 30 h 48"/>
                <a:gd name="T36" fmla="*/ 18 w 60"/>
                <a:gd name="T37" fmla="*/ 30 h 48"/>
                <a:gd name="T38" fmla="*/ 24 w 60"/>
                <a:gd name="T39" fmla="*/ 24 h 48"/>
                <a:gd name="T40" fmla="*/ 18 w 60"/>
                <a:gd name="T41" fmla="*/ 18 h 48"/>
                <a:gd name="T42" fmla="*/ 12 w 60"/>
                <a:gd name="T43" fmla="*/ 24 h 48"/>
                <a:gd name="T44" fmla="*/ 6 w 60"/>
                <a:gd name="T45" fmla="*/ 24 h 48"/>
                <a:gd name="T46" fmla="*/ 0 w 60"/>
                <a:gd name="T47" fmla="*/ 24 h 48"/>
                <a:gd name="T48" fmla="*/ 0 w 60"/>
                <a:gd name="T49" fmla="*/ 24 h 48"/>
                <a:gd name="T50" fmla="*/ 0 w 60"/>
                <a:gd name="T51" fmla="*/ 18 h 48"/>
                <a:gd name="T52" fmla="*/ 6 w 60"/>
                <a:gd name="T53" fmla="*/ 12 h 48"/>
                <a:gd name="T54" fmla="*/ 12 w 60"/>
                <a:gd name="T55" fmla="*/ 12 h 48"/>
                <a:gd name="T56" fmla="*/ 12 w 60"/>
                <a:gd name="T57" fmla="*/ 12 h 48"/>
                <a:gd name="T58" fmla="*/ 18 w 60"/>
                <a:gd name="T59" fmla="*/ 12 h 48"/>
                <a:gd name="T60" fmla="*/ 24 w 60"/>
                <a:gd name="T61" fmla="*/ 12 h 48"/>
                <a:gd name="T62" fmla="*/ 30 w 60"/>
                <a:gd name="T63" fmla="*/ 18 h 48"/>
                <a:gd name="T64" fmla="*/ 30 w 60"/>
                <a:gd name="T65" fmla="*/ 18 h 48"/>
                <a:gd name="T66" fmla="*/ 36 w 60"/>
                <a:gd name="T67" fmla="*/ 18 h 48"/>
                <a:gd name="T68" fmla="*/ 42 w 60"/>
                <a:gd name="T69" fmla="*/ 18 h 48"/>
                <a:gd name="T70" fmla="*/ 42 w 60"/>
                <a:gd name="T71" fmla="*/ 18 h 48"/>
                <a:gd name="T72" fmla="*/ 48 w 60"/>
                <a:gd name="T73" fmla="*/ 12 h 48"/>
                <a:gd name="T74" fmla="*/ 48 w 60"/>
                <a:gd name="T75" fmla="*/ 12 h 48"/>
                <a:gd name="T76" fmla="*/ 42 w 60"/>
                <a:gd name="T77" fmla="*/ 6 h 48"/>
                <a:gd name="T78" fmla="*/ 36 w 60"/>
                <a:gd name="T79" fmla="*/ 6 h 48"/>
                <a:gd name="T80" fmla="*/ 30 w 60"/>
                <a:gd name="T81" fmla="*/ 6 h 48"/>
                <a:gd name="T82" fmla="*/ 30 w 60"/>
                <a:gd name="T83" fmla="*/ 6 h 48"/>
                <a:gd name="T84" fmla="*/ 30 w 60"/>
                <a:gd name="T85" fmla="*/ 6 h 48"/>
                <a:gd name="T86" fmla="*/ 36 w 60"/>
                <a:gd name="T87" fmla="*/ 0 h 48"/>
                <a:gd name="T88" fmla="*/ 48 w 60"/>
                <a:gd name="T89" fmla="*/ 0 h 48"/>
                <a:gd name="T90" fmla="*/ 54 w 60"/>
                <a:gd name="T91" fmla="*/ 12 h 48"/>
                <a:gd name="T92" fmla="*/ 60 w 60"/>
                <a:gd name="T93" fmla="*/ 18 h 48"/>
                <a:gd name="T94" fmla="*/ 60 w 60"/>
                <a:gd name="T95" fmla="*/ 24 h 48"/>
                <a:gd name="T96" fmla="*/ 60 w 60"/>
                <a:gd name="T97" fmla="*/ 30 h 48"/>
                <a:gd name="T98" fmla="*/ 60 w 60"/>
                <a:gd name="T99" fmla="*/ 36 h 48"/>
                <a:gd name="T100" fmla="*/ 60 w 60"/>
                <a:gd name="T101" fmla="*/ 36 h 48"/>
                <a:gd name="T102" fmla="*/ 54 w 60"/>
                <a:gd name="T103" fmla="*/ 42 h 48"/>
                <a:gd name="T104" fmla="*/ 48 w 60"/>
                <a:gd name="T105" fmla="*/ 42 h 48"/>
                <a:gd name="T106" fmla="*/ 48 w 60"/>
                <a:gd name="T107" fmla="*/ 42 h 4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0"/>
                <a:gd name="T163" fmla="*/ 0 h 48"/>
                <a:gd name="T164" fmla="*/ 60 w 60"/>
                <a:gd name="T165" fmla="*/ 48 h 4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0" h="48">
                  <a:moveTo>
                    <a:pt x="48" y="42"/>
                  </a:moveTo>
                  <a:lnTo>
                    <a:pt x="48" y="36"/>
                  </a:lnTo>
                  <a:lnTo>
                    <a:pt x="42" y="36"/>
                  </a:lnTo>
                  <a:lnTo>
                    <a:pt x="48" y="30"/>
                  </a:lnTo>
                  <a:lnTo>
                    <a:pt x="48" y="24"/>
                  </a:lnTo>
                  <a:lnTo>
                    <a:pt x="42" y="24"/>
                  </a:lnTo>
                  <a:lnTo>
                    <a:pt x="36" y="24"/>
                  </a:lnTo>
                  <a:lnTo>
                    <a:pt x="30" y="24"/>
                  </a:lnTo>
                  <a:lnTo>
                    <a:pt x="30" y="30"/>
                  </a:lnTo>
                  <a:lnTo>
                    <a:pt x="36" y="30"/>
                  </a:lnTo>
                  <a:lnTo>
                    <a:pt x="36" y="36"/>
                  </a:lnTo>
                  <a:lnTo>
                    <a:pt x="36" y="42"/>
                  </a:lnTo>
                  <a:lnTo>
                    <a:pt x="30" y="42"/>
                  </a:lnTo>
                  <a:lnTo>
                    <a:pt x="24" y="48"/>
                  </a:lnTo>
                  <a:lnTo>
                    <a:pt x="18" y="48"/>
                  </a:lnTo>
                  <a:lnTo>
                    <a:pt x="12" y="48"/>
                  </a:lnTo>
                  <a:lnTo>
                    <a:pt x="12" y="42"/>
                  </a:lnTo>
                  <a:lnTo>
                    <a:pt x="6" y="42"/>
                  </a:lnTo>
                  <a:lnTo>
                    <a:pt x="0" y="36"/>
                  </a:lnTo>
                  <a:lnTo>
                    <a:pt x="6" y="36"/>
                  </a:lnTo>
                  <a:lnTo>
                    <a:pt x="6" y="30"/>
                  </a:lnTo>
                  <a:lnTo>
                    <a:pt x="12" y="30"/>
                  </a:lnTo>
                  <a:lnTo>
                    <a:pt x="18" y="30"/>
                  </a:lnTo>
                  <a:lnTo>
                    <a:pt x="24" y="30"/>
                  </a:lnTo>
                  <a:lnTo>
                    <a:pt x="24" y="24"/>
                  </a:lnTo>
                  <a:lnTo>
                    <a:pt x="18" y="18"/>
                  </a:lnTo>
                  <a:lnTo>
                    <a:pt x="12" y="18"/>
                  </a:lnTo>
                  <a:lnTo>
                    <a:pt x="12" y="24"/>
                  </a:lnTo>
                  <a:lnTo>
                    <a:pt x="6" y="24"/>
                  </a:lnTo>
                  <a:lnTo>
                    <a:pt x="0" y="24"/>
                  </a:lnTo>
                  <a:lnTo>
                    <a:pt x="0" y="18"/>
                  </a:lnTo>
                  <a:lnTo>
                    <a:pt x="6" y="18"/>
                  </a:lnTo>
                  <a:lnTo>
                    <a:pt x="6" y="12"/>
                  </a:lnTo>
                  <a:lnTo>
                    <a:pt x="12" y="12"/>
                  </a:lnTo>
                  <a:lnTo>
                    <a:pt x="18" y="12"/>
                  </a:lnTo>
                  <a:lnTo>
                    <a:pt x="24" y="12"/>
                  </a:lnTo>
                  <a:lnTo>
                    <a:pt x="24" y="18"/>
                  </a:lnTo>
                  <a:lnTo>
                    <a:pt x="30" y="18"/>
                  </a:lnTo>
                  <a:lnTo>
                    <a:pt x="36" y="18"/>
                  </a:lnTo>
                  <a:lnTo>
                    <a:pt x="42" y="18"/>
                  </a:lnTo>
                  <a:lnTo>
                    <a:pt x="48" y="18"/>
                  </a:lnTo>
                  <a:lnTo>
                    <a:pt x="48" y="12"/>
                  </a:lnTo>
                  <a:lnTo>
                    <a:pt x="42" y="12"/>
                  </a:lnTo>
                  <a:lnTo>
                    <a:pt x="42" y="6"/>
                  </a:lnTo>
                  <a:lnTo>
                    <a:pt x="36" y="6"/>
                  </a:lnTo>
                  <a:lnTo>
                    <a:pt x="30" y="6"/>
                  </a:lnTo>
                  <a:lnTo>
                    <a:pt x="24" y="6"/>
                  </a:lnTo>
                  <a:lnTo>
                    <a:pt x="30" y="6"/>
                  </a:lnTo>
                  <a:lnTo>
                    <a:pt x="30" y="0"/>
                  </a:lnTo>
                  <a:lnTo>
                    <a:pt x="36" y="0"/>
                  </a:lnTo>
                  <a:lnTo>
                    <a:pt x="42" y="0"/>
                  </a:lnTo>
                  <a:lnTo>
                    <a:pt x="48" y="0"/>
                  </a:lnTo>
                  <a:lnTo>
                    <a:pt x="48" y="6"/>
                  </a:lnTo>
                  <a:lnTo>
                    <a:pt x="54" y="6"/>
                  </a:lnTo>
                  <a:lnTo>
                    <a:pt x="54" y="12"/>
                  </a:lnTo>
                  <a:lnTo>
                    <a:pt x="60" y="12"/>
                  </a:lnTo>
                  <a:lnTo>
                    <a:pt x="60" y="18"/>
                  </a:lnTo>
                  <a:lnTo>
                    <a:pt x="60" y="24"/>
                  </a:lnTo>
                  <a:lnTo>
                    <a:pt x="60" y="30"/>
                  </a:lnTo>
                  <a:lnTo>
                    <a:pt x="60" y="36"/>
                  </a:lnTo>
                  <a:lnTo>
                    <a:pt x="60" y="42"/>
                  </a:lnTo>
                  <a:lnTo>
                    <a:pt x="54" y="42"/>
                  </a:lnTo>
                  <a:lnTo>
                    <a:pt x="48" y="42"/>
                  </a:lnTo>
                </a:path>
              </a:pathLst>
            </a:custGeom>
            <a:noFill/>
            <a:ln w="0">
              <a:solidFill>
                <a:srgbClr val="FF7F00"/>
              </a:solidFill>
              <a:round/>
              <a:headEnd/>
              <a:tailEnd/>
            </a:ln>
          </p:spPr>
          <p:txBody>
            <a:bodyPr>
              <a:prstTxWarp prst="textNoShape">
                <a:avLst/>
              </a:prstTxWarp>
            </a:bodyPr>
            <a:lstStyle/>
            <a:p>
              <a:endParaRPr lang="en-US"/>
            </a:p>
          </p:txBody>
        </p:sp>
        <p:sp>
          <p:nvSpPr>
            <p:cNvPr id="69" name="Rectangle 66"/>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sp>
          <p:nvSpPr>
            <p:cNvPr id="70" name="Rectangle 67"/>
            <p:cNvSpPr>
              <a:spLocks noChangeArrowheads="1"/>
            </p:cNvSpPr>
            <p:nvPr/>
          </p:nvSpPr>
          <p:spPr bwMode="auto">
            <a:xfrm>
              <a:off x="1398" y="3116"/>
              <a:ext cx="210" cy="270"/>
            </a:xfrm>
            <a:prstGeom prst="rect">
              <a:avLst/>
            </a:prstGeom>
            <a:noFill/>
            <a:ln w="9525">
              <a:noFill/>
              <a:miter lim="800000"/>
              <a:headEnd/>
              <a:tailEnd/>
            </a:ln>
          </p:spPr>
          <p:txBody>
            <a:bodyPr>
              <a:prstTxWarp prst="textNoShape">
                <a:avLst/>
              </a:prstTxWarp>
            </a:bodyPr>
            <a:lstStyle/>
            <a:p>
              <a:endParaRPr lang="en-US"/>
            </a:p>
          </p:txBody>
        </p:sp>
      </p:grpSp>
      <p:sp>
        <p:nvSpPr>
          <p:cNvPr id="71" name="Text Box 68"/>
          <p:cNvSpPr txBox="1">
            <a:spLocks noChangeArrowheads="1"/>
          </p:cNvSpPr>
          <p:nvPr/>
        </p:nvSpPr>
        <p:spPr bwMode="auto">
          <a:xfrm>
            <a:off x="5862638" y="5773737"/>
            <a:ext cx="681037" cy="317500"/>
          </a:xfrm>
          <a:prstGeom prst="rect">
            <a:avLst/>
          </a:prstGeom>
          <a:no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$200</a:t>
            </a:r>
          </a:p>
        </p:txBody>
      </p:sp>
      <p:sp>
        <p:nvSpPr>
          <p:cNvPr id="72" name="Rectangle 69"/>
          <p:cNvSpPr>
            <a:spLocks noChangeArrowheads="1"/>
          </p:cNvSpPr>
          <p:nvPr/>
        </p:nvSpPr>
        <p:spPr bwMode="auto">
          <a:xfrm>
            <a:off x="398463" y="1752600"/>
            <a:ext cx="3792537" cy="713272"/>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chemeClr val="tx2"/>
                </a:solidFill>
                <a:latin typeface="Arial Narrow" pitchFamily="-65" charset="0"/>
              </a:rPr>
              <a:t>const </a:t>
            </a:r>
            <a:r>
              <a:rPr lang="en-GB" sz="1800" i="1">
                <a:latin typeface="Arial Narrow" pitchFamily="-65" charset="0"/>
              </a:rPr>
              <a:t>paymentP</a:t>
            </a:r>
            <a:r>
              <a:rPr lang="en-GB" sz="1800">
                <a:latin typeface="Arial Narrow" pitchFamily="-65" charset="0"/>
              </a:rPr>
              <a:t> = myPurse ! makePurse();</a:t>
            </a:r>
          </a:p>
          <a:p>
            <a:pPr algn="l" hangingPunct="1">
              <a:lnSpc>
                <a:spcPct val="85000"/>
              </a:lnSpc>
              <a:buClrTx/>
            </a:pPr>
            <a:r>
              <a:rPr lang="en-GB" sz="1800">
                <a:latin typeface="Arial Narrow" pitchFamily="-65" charset="0"/>
              </a:rPr>
              <a:t>paymentP ! deposit(10, myPurse);</a:t>
            </a:r>
          </a:p>
          <a:p>
            <a:pPr algn="l" hangingPunct="1">
              <a:lnSpc>
                <a:spcPct val="85000"/>
              </a:lnSpc>
              <a:buClrTx/>
            </a:pPr>
            <a:r>
              <a:rPr lang="en-GB" sz="1800">
                <a:solidFill>
                  <a:srgbClr val="660066"/>
                </a:solidFill>
                <a:latin typeface="Arial Narrow" pitchFamily="-65" charset="0"/>
              </a:rPr>
              <a:t>const </a:t>
            </a:r>
            <a:r>
              <a:rPr lang="en-GB" sz="1800" i="1">
                <a:latin typeface="Arial Narrow" pitchFamily="-65" charset="0"/>
              </a:rPr>
              <a:t>goodP</a:t>
            </a:r>
            <a:r>
              <a:rPr lang="en-GB" sz="1800">
                <a:latin typeface="Arial Narrow" pitchFamily="-65" charset="0"/>
              </a:rPr>
              <a:t> = bobP ! buy(desc, paymentP);</a:t>
            </a:r>
          </a:p>
        </p:txBody>
      </p:sp>
      <p:sp>
        <p:nvSpPr>
          <p:cNvPr id="73" name="Rectangle 70"/>
          <p:cNvSpPr>
            <a:spLocks noChangeArrowheads="1"/>
          </p:cNvSpPr>
          <p:nvPr/>
        </p:nvSpPr>
        <p:spPr bwMode="auto">
          <a:xfrm>
            <a:off x="4495800" y="1752600"/>
            <a:ext cx="4495800" cy="713272"/>
          </a:xfrm>
          <a:prstGeom prst="rect">
            <a:avLst/>
          </a:prstGeom>
          <a:noFill/>
          <a:ln w="25400">
            <a:noFill/>
            <a:miter lim="800000"/>
            <a:headEnd/>
            <a:tailEnd type="none" w="lg" len="sm"/>
          </a:ln>
        </p:spPr>
        <p:txBody>
          <a:bodyPr wrap="square" lIns="0" tIns="0" rIns="0" bIns="0">
            <a:prstTxWarp prst="textNoShape">
              <a:avLst/>
            </a:prstTxWarp>
            <a:spAutoFit/>
          </a:bodyPr>
          <a:lstStyle/>
          <a:p>
            <a:pPr algn="l" hangingPunct="1">
              <a:lnSpc>
                <a:spcPct val="85000"/>
              </a:lnSpc>
              <a:buClrTx/>
            </a:pPr>
            <a:r>
              <a:rPr lang="en-GB" sz="1800">
                <a:solidFill>
                  <a:srgbClr val="660066"/>
                </a:solidFill>
                <a:latin typeface="Arial Narrow" pitchFamily="-65" charset="0"/>
              </a:rPr>
              <a:t>return </a:t>
            </a:r>
            <a:r>
              <a:rPr lang="en-GB" sz="1800">
                <a:latin typeface="Arial Narrow" pitchFamily="-65" charset="0"/>
              </a:rPr>
              <a:t>Q.when(paymentP, </a:t>
            </a:r>
            <a:r>
              <a:rPr lang="en-GB" sz="1800">
                <a:solidFill>
                  <a:srgbClr val="660066"/>
                </a:solidFill>
                <a:latin typeface="Arial Narrow" pitchFamily="-65" charset="0"/>
              </a:rPr>
              <a:t>const</a:t>
            </a:r>
            <a:r>
              <a:rPr lang="en-GB" sz="1800">
                <a:latin typeface="Arial Narrow" pitchFamily="-65" charset="0"/>
              </a:rPr>
              <a:t>(p) {</a:t>
            </a:r>
          </a:p>
          <a:p>
            <a:pPr>
              <a:lnSpc>
                <a:spcPct val="85000"/>
              </a:lnSpc>
            </a:pPr>
            <a:r>
              <a:rPr lang="en-GB" sz="1800">
                <a:latin typeface="Arial Narrow" pitchFamily="-65" charset="0"/>
              </a:rPr>
              <a:t>    </a:t>
            </a:r>
            <a:r>
              <a:rPr lang="en-GB" sz="1800">
                <a:solidFill>
                  <a:srgbClr val="660066"/>
                </a:solidFill>
                <a:latin typeface="Arial Narrow" pitchFamily="-65" charset="0"/>
              </a:rPr>
              <a:t>return </a:t>
            </a:r>
            <a:r>
              <a:rPr lang="en-GB" sz="1800">
                <a:latin typeface="Arial Narrow" pitchFamily="-65" charset="0"/>
              </a:rPr>
              <a:t>Q.when(myPurse ! deposit(10, p), </a:t>
            </a:r>
            <a:r>
              <a:rPr lang="en-GB" sz="1800">
                <a:solidFill>
                  <a:srgbClr val="660066"/>
                </a:solidFill>
                <a:latin typeface="Arial Narrow" pitchFamily="-65" charset="0"/>
              </a:rPr>
              <a:t>const</a:t>
            </a:r>
            <a:r>
              <a:rPr lang="en-GB" sz="1800">
                <a:latin typeface="Arial Narrow" pitchFamily="-65" charset="0"/>
              </a:rPr>
              <a:t>(_) {</a:t>
            </a:r>
          </a:p>
          <a:p>
            <a:pPr>
              <a:lnSpc>
                <a:spcPct val="85000"/>
              </a:lnSpc>
            </a:pPr>
            <a:r>
              <a:rPr lang="en-GB" sz="1800">
                <a:latin typeface="Arial Narrow" pitchFamily="-65" charset="0"/>
              </a:rPr>
              <a:t>        </a:t>
            </a:r>
            <a:r>
              <a:rPr lang="en-GB" sz="1800">
                <a:solidFill>
                  <a:srgbClr val="660066"/>
                </a:solidFill>
                <a:latin typeface="Arial Narrow" pitchFamily="-65" charset="0"/>
              </a:rPr>
              <a:t>return</a:t>
            </a:r>
            <a:r>
              <a:rPr lang="en-GB" sz="1800">
                <a:latin typeface="Arial Narrow" pitchFamily="-65" charset="0"/>
              </a:rPr>
              <a:t> good; }, </a:t>
            </a:r>
            <a:r>
              <a:rPr lang="en-US" sz="1800">
                <a:latin typeface="Arial Narrow" pitchFamily="-65" charset="0"/>
              </a:rPr>
              <a:t>…</a:t>
            </a:r>
            <a:endParaRPr lang="en-GB" sz="1800">
              <a:latin typeface="Arial Narrow" pitchFamily="-65" charset="0"/>
            </a:endParaRPr>
          </a:p>
        </p:txBody>
      </p:sp>
      <p:sp>
        <p:nvSpPr>
          <p:cNvPr id="74" name="Line 71"/>
          <p:cNvSpPr>
            <a:spLocks noChangeShapeType="1"/>
          </p:cNvSpPr>
          <p:nvPr/>
        </p:nvSpPr>
        <p:spPr bwMode="auto">
          <a:xfrm>
            <a:off x="2066925" y="3575050"/>
            <a:ext cx="5318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5" name="Line 72"/>
          <p:cNvSpPr>
            <a:spLocks noChangeShapeType="1"/>
          </p:cNvSpPr>
          <p:nvPr/>
        </p:nvSpPr>
        <p:spPr bwMode="auto">
          <a:xfrm flipH="1">
            <a:off x="6242050" y="3575050"/>
            <a:ext cx="45561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76" name="Line 73"/>
          <p:cNvSpPr>
            <a:spLocks noChangeShapeType="1"/>
          </p:cNvSpPr>
          <p:nvPr/>
        </p:nvSpPr>
        <p:spPr bwMode="auto">
          <a:xfrm>
            <a:off x="2219325" y="3422650"/>
            <a:ext cx="4098925" cy="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81" name="Text Box 78"/>
          <p:cNvSpPr txBox="1">
            <a:spLocks noChangeArrowheads="1"/>
          </p:cNvSpPr>
          <p:nvPr/>
        </p:nvSpPr>
        <p:spPr bwMode="auto">
          <a:xfrm>
            <a:off x="2371725" y="5775325"/>
            <a:ext cx="684213"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FFFF00"/>
                </a:solidFill>
                <a:latin typeface="Futura Bk" pitchFamily="34" charset="0"/>
              </a:rPr>
              <a:t>$90</a:t>
            </a:r>
          </a:p>
        </p:txBody>
      </p:sp>
      <p:sp>
        <p:nvSpPr>
          <p:cNvPr id="82" name="Text Box 79"/>
          <p:cNvSpPr txBox="1">
            <a:spLocks noChangeArrowheads="1"/>
          </p:cNvSpPr>
          <p:nvPr/>
        </p:nvSpPr>
        <p:spPr bwMode="auto">
          <a:xfrm>
            <a:off x="5867400" y="5783262"/>
            <a:ext cx="684213" cy="317500"/>
          </a:xfrm>
          <a:prstGeom prst="rect">
            <a:avLst/>
          </a:prstGeom>
          <a:solidFill>
            <a:srgbClr val="007F7F"/>
          </a:solidFill>
          <a:ln w="25400">
            <a:noFill/>
            <a:miter lim="800000"/>
            <a:headEnd/>
            <a:tailEnd type="none" w="lg" len="sm"/>
          </a:ln>
        </p:spPr>
        <p:txBody>
          <a:bodyPr lIns="0" tIns="0" rIns="0" bIns="0">
            <a:prstTxWarp prst="textNoShape">
              <a:avLst/>
            </a:prstTxWarp>
            <a:spAutoFit/>
          </a:bodyPr>
          <a:lstStyle/>
          <a:p>
            <a:pPr algn="l" hangingPunct="1">
              <a:lnSpc>
                <a:spcPct val="100000"/>
              </a:lnSpc>
              <a:spcBef>
                <a:spcPct val="50000"/>
              </a:spcBef>
              <a:buClrTx/>
            </a:pPr>
            <a:r>
              <a:rPr lang="en-US" sz="2000">
                <a:solidFill>
                  <a:srgbClr val="66FFFF"/>
                </a:solidFill>
                <a:latin typeface="Futura Bk" pitchFamily="34" charset="0"/>
              </a:rPr>
              <a:t>$210</a:t>
            </a:r>
          </a:p>
        </p:txBody>
      </p:sp>
      <p:sp>
        <p:nvSpPr>
          <p:cNvPr id="84" name="Line 81"/>
          <p:cNvSpPr>
            <a:spLocks noChangeShapeType="1"/>
          </p:cNvSpPr>
          <p:nvPr/>
        </p:nvSpPr>
        <p:spPr bwMode="auto">
          <a:xfrm>
            <a:off x="2143125" y="3498850"/>
            <a:ext cx="2125663" cy="1365250"/>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5" name="Line 92"/>
          <p:cNvSpPr>
            <a:spLocks noChangeShapeType="1"/>
          </p:cNvSpPr>
          <p:nvPr/>
        </p:nvSpPr>
        <p:spPr bwMode="auto">
          <a:xfrm flipH="1">
            <a:off x="4495800" y="3498850"/>
            <a:ext cx="2049463" cy="1214437"/>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6" name="Line 93"/>
          <p:cNvSpPr>
            <a:spLocks noChangeShapeType="1"/>
          </p:cNvSpPr>
          <p:nvPr/>
        </p:nvSpPr>
        <p:spPr bwMode="auto">
          <a:xfrm>
            <a:off x="2133600" y="3497262"/>
            <a:ext cx="2125663" cy="1365250"/>
          </a:xfrm>
          <a:prstGeom prst="line">
            <a:avLst/>
          </a:prstGeom>
          <a:noFill/>
          <a:ln w="38100">
            <a:solidFill>
              <a:srgbClr val="AC0039"/>
            </a:solidFill>
            <a:round/>
            <a:headEnd/>
            <a:tailEnd type="triangle" w="lg" len="lg"/>
          </a:ln>
        </p:spPr>
        <p:txBody>
          <a:bodyPr lIns="0" tIns="0" rIns="0" bIns="0" anchor="ctr">
            <a:prstTxWarp prst="textNoShape">
              <a:avLst/>
            </a:prstTxWarp>
          </a:bodyPr>
          <a:lstStyle/>
          <a:p>
            <a:endParaRPr lang="en-US"/>
          </a:p>
        </p:txBody>
      </p:sp>
      <p:sp>
        <p:nvSpPr>
          <p:cNvPr id="97" name="Line 94"/>
          <p:cNvSpPr>
            <a:spLocks noChangeShapeType="1"/>
          </p:cNvSpPr>
          <p:nvPr/>
        </p:nvSpPr>
        <p:spPr bwMode="auto">
          <a:xfrm flipH="1">
            <a:off x="4495800" y="3497262"/>
            <a:ext cx="2049463" cy="1214438"/>
          </a:xfrm>
          <a:prstGeom prst="line">
            <a:avLst/>
          </a:prstGeom>
          <a:noFill/>
          <a:ln w="38100">
            <a:solidFill>
              <a:srgbClr val="FF6699"/>
            </a:solidFill>
            <a:round/>
            <a:headEnd/>
            <a:tailEnd type="triangle" w="lg" len="lg"/>
          </a:ln>
        </p:spPr>
        <p:txBody>
          <a:bodyPr lIns="0" tIns="0" rIns="0" bIns="0" anchor="ctr">
            <a:prstTxWarp prst="textNoShape">
              <a:avLst/>
            </a:prstTxWarp>
          </a:bodyPr>
          <a:lstStyle/>
          <a:p>
            <a:endParaRPr lang="en-US"/>
          </a:p>
        </p:txBody>
      </p:sp>
      <p:sp>
        <p:nvSpPr>
          <p:cNvPr id="98" name="Line 95"/>
          <p:cNvSpPr>
            <a:spLocks noChangeShapeType="1"/>
          </p:cNvSpPr>
          <p:nvPr/>
        </p:nvSpPr>
        <p:spPr bwMode="auto">
          <a:xfrm flipH="1">
            <a:off x="4495800" y="3497262"/>
            <a:ext cx="2049463" cy="1214438"/>
          </a:xfrm>
          <a:prstGeom prst="line">
            <a:avLst/>
          </a:prstGeom>
          <a:noFill/>
          <a:ln w="38100">
            <a:solidFill>
              <a:srgbClr val="AC0039"/>
            </a:solidFill>
            <a:round/>
            <a:headEnd/>
            <a:tailEnd type="triangle" w="lg" len="lg"/>
          </a:ln>
        </p:spPr>
        <p:txBody>
          <a:bodyPr lIns="0" tIns="0" rIns="0" bIns="0" anchor="ct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to lose an arms race</a:t>
            </a:r>
          </a:p>
        </p:txBody>
      </p:sp>
      <p:sp>
        <p:nvSpPr>
          <p:cNvPr id="3" name="Content Placeholder 2"/>
          <p:cNvSpPr>
            <a:spLocks noGrp="1"/>
          </p:cNvSpPr>
          <p:nvPr>
            <p:ph idx="1"/>
          </p:nvPr>
        </p:nvSpPr>
        <p:spPr/>
        <p:txBody>
          <a:bodyPr/>
          <a:lstStyle/>
          <a:p>
            <a:endParaRPr lang="en-US"/>
          </a:p>
        </p:txBody>
      </p:sp>
      <p:pic>
        <p:nvPicPr>
          <p:cNvPr id="4" name="Picture 3" descr="vectors.png"/>
          <p:cNvPicPr>
            <a:picLocks noChangeAspect="1"/>
          </p:cNvPicPr>
          <p:nvPr/>
        </p:nvPicPr>
        <p:blipFill>
          <a:blip r:embed="rId3"/>
          <a:stretch>
            <a:fillRect/>
          </a:stretch>
        </p:blipFill>
        <p:spPr>
          <a:xfrm>
            <a:off x="990600" y="1794317"/>
            <a:ext cx="5664994" cy="5063683"/>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solidFill>
                  <a:srgbClr val="660066"/>
                </a:solidFill>
              </a:rPr>
              <a:t>Distributed </a:t>
            </a:r>
            <a:r>
              <a:rPr lang="en-US">
                <a:solidFill>
                  <a:srgbClr val="660066"/>
                </a:solidFill>
              </a:rPr>
              <a:t>Resilient </a:t>
            </a:r>
            <a:r>
              <a:rPr lang="en-US" sz="2400">
                <a:solidFill>
                  <a:srgbClr val="660066"/>
                </a:solidFill>
              </a:rPr>
              <a:t>Secure EcmaScript</a:t>
            </a:r>
            <a:endParaRPr lang="en-US" sz="2400"/>
          </a:p>
        </p:txBody>
      </p:sp>
      <p:sp>
        <p:nvSpPr>
          <p:cNvPr id="7171" name="Rectangle 3" descr="Rectangle: Click to edit Master text styles&#10;Second level&#10;Third level&#10;Fourth level&#10;Fifth level"/>
          <p:cNvSpPr>
            <a:spLocks noGrp="1" noChangeArrowheads="1"/>
          </p:cNvSpPr>
          <p:nvPr>
            <p:ph type="body" idx="1"/>
          </p:nvPr>
        </p:nvSpPr>
        <p:spPr/>
        <p:txBody>
          <a:bodyPr/>
          <a:lstStyle/>
          <a:p>
            <a:pPr>
              <a:spcAft>
                <a:spcPts val="1200"/>
              </a:spcAft>
              <a:buNone/>
            </a:pPr>
            <a:r>
              <a:rPr lang="en-US" sz="2400" i="1">
                <a:solidFill>
                  <a:schemeClr val="bg2">
                    <a:lumMod val="10000"/>
                  </a:schemeClr>
                </a:solidFill>
                <a:latin typeface="Arial Narrow"/>
              </a:rPr>
              <a:t>p1 </a:t>
            </a:r>
            <a:r>
              <a:rPr lang="en-US" sz="2400">
                <a:solidFill>
                  <a:schemeClr val="bg2">
                    <a:lumMod val="10000"/>
                  </a:schemeClr>
                </a:solidFill>
                <a:latin typeface="Arial Narrow"/>
              </a:rPr>
              <a:t>= farBob ! foo(carol);                      </a:t>
            </a:r>
            <a:r>
              <a:rPr lang="en-US" sz="2400"/>
              <a:t>// queue request for Bob</a:t>
            </a:r>
          </a:p>
          <a:p>
            <a:pPr>
              <a:spcAft>
                <a:spcPts val="1200"/>
              </a:spcAft>
              <a:buNone/>
            </a:pPr>
            <a:r>
              <a:rPr lang="en-US" sz="2400" i="1">
                <a:solidFill>
                  <a:schemeClr val="bg2">
                    <a:lumMod val="10000"/>
                  </a:schemeClr>
                </a:solidFill>
                <a:latin typeface="Arial Narrow"/>
              </a:rPr>
              <a:t>p3 </a:t>
            </a:r>
            <a:r>
              <a:rPr lang="en-US" sz="2400">
                <a:solidFill>
                  <a:schemeClr val="bg2">
                    <a:lumMod val="10000"/>
                  </a:schemeClr>
                </a:solidFill>
                <a:latin typeface="Arial Narrow"/>
              </a:rPr>
              <a:t>= p1 ! bar(p2);                                  </a:t>
            </a:r>
            <a:r>
              <a:rPr lang="en-US" sz="2400">
                <a:solidFill>
                  <a:srgbClr val="40458C"/>
                </a:solidFill>
              </a:rPr>
              <a:t>// left dataflow chaining</a:t>
            </a:r>
            <a:endParaRPr lang="en-US" sz="2400">
              <a:solidFill>
                <a:schemeClr val="bg2">
                  <a:lumMod val="10000"/>
                </a:schemeClr>
              </a:solidFill>
            </a:endParaRPr>
          </a:p>
          <a:p>
            <a:pPr>
              <a:spcAft>
                <a:spcPts val="1200"/>
              </a:spcAft>
              <a:buNone/>
            </a:pPr>
            <a:r>
              <a:rPr lang="en-US" sz="2400" i="1">
                <a:solidFill>
                  <a:schemeClr val="bg2">
                    <a:lumMod val="10000"/>
                  </a:schemeClr>
                </a:solidFill>
                <a:latin typeface="Arial Narrow"/>
              </a:rPr>
              <a:t>p5 </a:t>
            </a:r>
            <a:r>
              <a:rPr lang="en-US" sz="2400">
                <a:solidFill>
                  <a:schemeClr val="bg2">
                    <a:lumMod val="10000"/>
                  </a:schemeClr>
                </a:solidFill>
                <a:latin typeface="Arial Narrow"/>
              </a:rPr>
              <a:t>= </a:t>
            </a:r>
            <a:r>
              <a:rPr lang="en-US" sz="2400">
                <a:solidFill>
                  <a:srgbClr val="4D004D"/>
                </a:solidFill>
                <a:latin typeface="Arial Narrow"/>
              </a:rPr>
              <a:t>try when </a:t>
            </a:r>
            <a:r>
              <a:rPr lang="en-US" sz="2400">
                <a:solidFill>
                  <a:schemeClr val="bg2">
                    <a:lumMod val="10000"/>
                  </a:schemeClr>
                </a:solidFill>
                <a:latin typeface="Arial Narrow"/>
              </a:rPr>
              <a:t>(</a:t>
            </a:r>
            <a:r>
              <a:rPr lang="en-US" sz="2400" i="1">
                <a:solidFill>
                  <a:schemeClr val="bg2">
                    <a:lumMod val="10000"/>
                  </a:schemeClr>
                </a:solidFill>
                <a:latin typeface="Arial Narrow"/>
              </a:rPr>
              <a:t>i</a:t>
            </a:r>
            <a:r>
              <a:rPr lang="en-US" sz="2400">
                <a:solidFill>
                  <a:schemeClr val="bg2">
                    <a:lumMod val="10000"/>
                  </a:schemeClr>
                </a:solidFill>
                <a:latin typeface="Arial Narrow"/>
              </a:rPr>
              <a:t> = p3, </a:t>
            </a:r>
            <a:r>
              <a:rPr lang="en-US" sz="2400" i="1">
                <a:solidFill>
                  <a:schemeClr val="bg2">
                    <a:lumMod val="10000"/>
                  </a:schemeClr>
                </a:solidFill>
                <a:latin typeface="Arial Narrow"/>
              </a:rPr>
              <a:t>j</a:t>
            </a:r>
            <a:r>
              <a:rPr lang="en-US" sz="2400">
                <a:solidFill>
                  <a:schemeClr val="bg2">
                    <a:lumMod val="10000"/>
                  </a:schemeClr>
                </a:solidFill>
                <a:latin typeface="Arial Narrow"/>
              </a:rPr>
              <a:t> = p4) { =&gt; i + j };              </a:t>
            </a:r>
            <a:r>
              <a:rPr lang="en-US" sz="2400">
                <a:solidFill>
                  <a:srgbClr val="40458C"/>
                </a:solidFill>
              </a:rPr>
              <a:t>// gather results</a:t>
            </a:r>
            <a:endParaRPr lang="en-US" sz="2400">
              <a:solidFill>
                <a:schemeClr val="bg2">
                  <a:lumMod val="10000"/>
                </a:schemeClr>
              </a:solidFill>
              <a:latin typeface="Arial Narrow"/>
            </a:endParaRPr>
          </a:p>
          <a:p>
            <a:pPr>
              <a:spcAft>
                <a:spcPts val="1200"/>
              </a:spcAft>
              <a:buNone/>
            </a:pPr>
            <a:r>
              <a:rPr lang="en-US" sz="2400" i="1">
                <a:solidFill>
                  <a:schemeClr val="bg2">
                    <a:lumMod val="10000"/>
                  </a:schemeClr>
                </a:solidFill>
                <a:latin typeface="Arial Narrow"/>
              </a:rPr>
              <a:t>b5 </a:t>
            </a:r>
            <a:r>
              <a:rPr lang="en-US" sz="2400">
                <a:solidFill>
                  <a:schemeClr val="bg2">
                    <a:lumMod val="10000"/>
                  </a:schemeClr>
                </a:solidFill>
                <a:latin typeface="Arial Narrow"/>
              </a:rPr>
              <a:t>= </a:t>
            </a:r>
            <a:r>
              <a:rPr lang="en-US" sz="2400">
                <a:solidFill>
                  <a:srgbClr val="4D004D"/>
                </a:solidFill>
                <a:latin typeface="Arial Narrow"/>
              </a:rPr>
              <a:t>try whenever </a:t>
            </a:r>
            <a:r>
              <a:rPr lang="en-US" sz="2400">
                <a:solidFill>
                  <a:schemeClr val="bg2">
                    <a:lumMod val="10000"/>
                  </a:schemeClr>
                </a:solidFill>
                <a:latin typeface="Arial Narrow"/>
              </a:rPr>
              <a:t>(</a:t>
            </a:r>
            <a:r>
              <a:rPr lang="en-US" sz="2400" i="1">
                <a:solidFill>
                  <a:schemeClr val="bg2">
                    <a:lumMod val="10000"/>
                  </a:schemeClr>
                </a:solidFill>
                <a:latin typeface="Arial Narrow"/>
              </a:rPr>
              <a:t>i</a:t>
            </a:r>
            <a:r>
              <a:rPr lang="en-US" sz="2400">
                <a:solidFill>
                  <a:schemeClr val="bg2">
                    <a:lumMod val="10000"/>
                  </a:schemeClr>
                </a:solidFill>
                <a:latin typeface="Arial Narrow"/>
              </a:rPr>
              <a:t> = b3, </a:t>
            </a:r>
            <a:r>
              <a:rPr lang="en-US" sz="2400" i="1">
                <a:solidFill>
                  <a:schemeClr val="bg2">
                    <a:lumMod val="10000"/>
                  </a:schemeClr>
                </a:solidFill>
                <a:latin typeface="Arial Narrow"/>
              </a:rPr>
              <a:t>j</a:t>
            </a:r>
            <a:r>
              <a:rPr lang="en-US" sz="2400">
                <a:solidFill>
                  <a:schemeClr val="bg2">
                    <a:lumMod val="10000"/>
                  </a:schemeClr>
                </a:solidFill>
                <a:latin typeface="Arial Narrow"/>
              </a:rPr>
              <a:t> = b4) { =&gt; i + j };               </a:t>
            </a:r>
            <a:r>
              <a:rPr lang="en-US" sz="2400">
                <a:solidFill>
                  <a:srgbClr val="40458C"/>
                </a:solidFill>
              </a:rPr>
              <a:t>// perpetual</a:t>
            </a:r>
            <a:endParaRPr lang="en-US" sz="2400">
              <a:solidFill>
                <a:schemeClr val="bg2">
                  <a:lumMod val="10000"/>
                </a:schemeClr>
              </a:solidFill>
              <a:latin typeface="Arial Narrow"/>
            </a:endParaRPr>
          </a:p>
          <a:p>
            <a:pPr>
              <a:spcAft>
                <a:spcPts val="1200"/>
              </a:spcAft>
              <a:buNone/>
            </a:pPr>
            <a:r>
              <a:rPr lang="en-US" sz="2400" i="1">
                <a:solidFill>
                  <a:schemeClr val="bg2">
                    <a:lumMod val="10000"/>
                  </a:schemeClr>
                </a:solidFill>
                <a:latin typeface="Arial Narrow"/>
              </a:rPr>
              <a:t>p6 </a:t>
            </a:r>
            <a:r>
              <a:rPr lang="en-US" sz="2400">
                <a:solidFill>
                  <a:schemeClr val="bg2">
                    <a:lumMod val="10000"/>
                  </a:schemeClr>
                </a:solidFill>
                <a:latin typeface="Arial Narrow"/>
              </a:rPr>
              <a:t>= </a:t>
            </a:r>
            <a:r>
              <a:rPr lang="en-US" sz="2400">
                <a:solidFill>
                  <a:srgbClr val="4D004D"/>
                </a:solidFill>
                <a:latin typeface="Arial Narrow"/>
              </a:rPr>
              <a:t>try </a:t>
            </a:r>
            <a:r>
              <a:rPr lang="en-US" sz="2400">
                <a:solidFill>
                  <a:schemeClr val="bg2">
                    <a:lumMod val="10000"/>
                  </a:schemeClr>
                </a:solidFill>
                <a:latin typeface="Arial Narrow"/>
              </a:rPr>
              <a:t>(</a:t>
            </a:r>
            <a:r>
              <a:rPr lang="en-US" sz="2400" i="1">
                <a:solidFill>
                  <a:schemeClr val="bg2">
                    <a:lumMod val="10000"/>
                  </a:schemeClr>
                </a:solidFill>
                <a:latin typeface="Arial Narrow"/>
              </a:rPr>
              <a:t>f</a:t>
            </a:r>
            <a:r>
              <a:rPr lang="en-US" sz="2400">
                <a:solidFill>
                  <a:schemeClr val="bg2">
                    <a:lumMod val="10000"/>
                  </a:schemeClr>
                </a:solidFill>
                <a:latin typeface="Arial Narrow"/>
              </a:rPr>
              <a:t> = farF, </a:t>
            </a:r>
            <a:r>
              <a:rPr lang="en-US" sz="2400" i="1">
                <a:solidFill>
                  <a:schemeClr val="bg2">
                    <a:lumMod val="10000"/>
                  </a:schemeClr>
                </a:solidFill>
                <a:latin typeface="Arial Narrow"/>
              </a:rPr>
              <a:t>x</a:t>
            </a:r>
            <a:r>
              <a:rPr lang="en-US" sz="2400">
                <a:solidFill>
                  <a:schemeClr val="bg2">
                    <a:lumMod val="10000"/>
                  </a:schemeClr>
                </a:solidFill>
                <a:latin typeface="Arial Narrow"/>
              </a:rPr>
              <a:t> = farX) </a:t>
            </a:r>
            <a:r>
              <a:rPr lang="en-US" sz="2400">
                <a:solidFill>
                  <a:srgbClr val="4D004D"/>
                </a:solidFill>
                <a:latin typeface="Arial Narrow"/>
              </a:rPr>
              <a:t>in </a:t>
            </a:r>
            <a:r>
              <a:rPr lang="en-US" sz="2400">
                <a:solidFill>
                  <a:schemeClr val="bg2">
                    <a:lumMod val="10000"/>
                  </a:schemeClr>
                </a:solidFill>
                <a:latin typeface="Arial Narrow"/>
              </a:rPr>
              <a:t>(farEval) { =&gt; f(x) };             </a:t>
            </a:r>
            <a:r>
              <a:rPr lang="en-US" sz="2400">
                <a:solidFill>
                  <a:srgbClr val="40458C"/>
                </a:solidFill>
              </a:rPr>
              <a:t>// mobile</a:t>
            </a:r>
            <a:endParaRPr lang="en-US" sz="2400">
              <a:solidFill>
                <a:schemeClr val="bg2">
                  <a:lumMod val="10000"/>
                </a:schemeClr>
              </a:solidFill>
              <a:latin typeface="Arial Narrow"/>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 name="Rectangle 40"/>
          <p:cNvSpPr/>
          <p:nvPr/>
        </p:nvSpPr>
        <p:spPr bwMode="auto">
          <a:xfrm>
            <a:off x="914400" y="1905000"/>
            <a:ext cx="2286000" cy="39624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17" name="Rectangle 16"/>
          <p:cNvSpPr/>
          <p:nvPr/>
        </p:nvSpPr>
        <p:spPr bwMode="auto">
          <a:xfrm>
            <a:off x="6172200" y="2057400"/>
            <a:ext cx="1066800" cy="10668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2" name="Title 1"/>
          <p:cNvSpPr>
            <a:spLocks noGrp="1"/>
          </p:cNvSpPr>
          <p:nvPr>
            <p:ph type="title"/>
          </p:nvPr>
        </p:nvSpPr>
        <p:spPr>
          <a:xfrm>
            <a:off x="609600" y="304800"/>
            <a:ext cx="7848600" cy="1143000"/>
          </a:xfrm>
        </p:spPr>
        <p:txBody>
          <a:bodyPr/>
          <a:lstStyle/>
          <a:p>
            <a:r>
              <a:rPr lang="en-US"/>
              <a:t>Kludging Towards Distributed Objects</a:t>
            </a:r>
          </a:p>
        </p:txBody>
      </p:sp>
      <p:grpSp>
        <p:nvGrpSpPr>
          <p:cNvPr id="3" name="Group 6"/>
          <p:cNvGrpSpPr/>
          <p:nvPr/>
        </p:nvGrpSpPr>
        <p:grpSpPr>
          <a:xfrm>
            <a:off x="6248400" y="2148840"/>
            <a:ext cx="914400" cy="899160"/>
            <a:chOff x="5638800" y="2148840"/>
            <a:chExt cx="1746314" cy="857485"/>
          </a:xfrm>
        </p:grpSpPr>
        <p:sp>
          <p:nvSpPr>
            <p:cNvPr id="5" name="Curved Left Arrow 4"/>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6" name="Curved Left Arrow 5"/>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18" name="TextBox 17"/>
          <p:cNvSpPr txBox="1"/>
          <p:nvPr/>
        </p:nvSpPr>
        <p:spPr>
          <a:xfrm>
            <a:off x="7239000" y="2286000"/>
            <a:ext cx="1056700" cy="461665"/>
          </a:xfrm>
          <a:prstGeom prst="rect">
            <a:avLst/>
          </a:prstGeom>
          <a:noFill/>
        </p:spPr>
        <p:txBody>
          <a:bodyPr wrap="none" rtlCol="0">
            <a:spAutoFit/>
          </a:bodyPr>
          <a:lstStyle/>
          <a:p>
            <a:r>
              <a:rPr lang="en-US"/>
              <a:t>Server</a:t>
            </a:r>
          </a:p>
        </p:txBody>
      </p:sp>
      <p:sp>
        <p:nvSpPr>
          <p:cNvPr id="19" name="Rectangle 18"/>
          <p:cNvSpPr/>
          <p:nvPr/>
        </p:nvSpPr>
        <p:spPr bwMode="auto">
          <a:xfrm>
            <a:off x="6172200" y="4648200"/>
            <a:ext cx="1066800" cy="10668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4" name="Group 19"/>
          <p:cNvGrpSpPr/>
          <p:nvPr/>
        </p:nvGrpSpPr>
        <p:grpSpPr>
          <a:xfrm>
            <a:off x="6248400" y="4739640"/>
            <a:ext cx="914400" cy="899160"/>
            <a:chOff x="5638800" y="2148840"/>
            <a:chExt cx="1746314" cy="857485"/>
          </a:xfrm>
        </p:grpSpPr>
        <p:sp>
          <p:nvSpPr>
            <p:cNvPr id="21" name="Curved Left Arrow 20"/>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22" name="Curved Left Arrow 21"/>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23" name="TextBox 22"/>
          <p:cNvSpPr txBox="1"/>
          <p:nvPr/>
        </p:nvSpPr>
        <p:spPr>
          <a:xfrm>
            <a:off x="7239000" y="4876800"/>
            <a:ext cx="1056700" cy="461665"/>
          </a:xfrm>
          <a:prstGeom prst="rect">
            <a:avLst/>
          </a:prstGeom>
          <a:noFill/>
        </p:spPr>
        <p:txBody>
          <a:bodyPr wrap="none" rtlCol="0">
            <a:spAutoFit/>
          </a:bodyPr>
          <a:lstStyle/>
          <a:p>
            <a:r>
              <a:rPr lang="en-US"/>
              <a:t>Server</a:t>
            </a:r>
          </a:p>
        </p:txBody>
      </p:sp>
      <p:sp>
        <p:nvSpPr>
          <p:cNvPr id="31" name="Rectangle 30"/>
          <p:cNvSpPr/>
          <p:nvPr/>
        </p:nvSpPr>
        <p:spPr bwMode="auto">
          <a:xfrm>
            <a:off x="1991300" y="2057400"/>
            <a:ext cx="1066800" cy="1066800"/>
          </a:xfrm>
          <a:prstGeom prst="rect">
            <a:avLst/>
          </a:prstGeom>
          <a:solidFill>
            <a:schemeClr val="bg1">
              <a:lumMod val="9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7" name="Group 31"/>
          <p:cNvGrpSpPr/>
          <p:nvPr/>
        </p:nvGrpSpPr>
        <p:grpSpPr>
          <a:xfrm>
            <a:off x="2067500" y="2148840"/>
            <a:ext cx="914400" cy="899160"/>
            <a:chOff x="5638800" y="2148840"/>
            <a:chExt cx="1746314" cy="857485"/>
          </a:xfrm>
        </p:grpSpPr>
        <p:sp>
          <p:nvSpPr>
            <p:cNvPr id="33" name="Curved Left Arrow 32"/>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34" name="Curved Left Arrow 33"/>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35" name="TextBox 34"/>
          <p:cNvSpPr txBox="1"/>
          <p:nvPr/>
        </p:nvSpPr>
        <p:spPr>
          <a:xfrm>
            <a:off x="990600" y="2286000"/>
            <a:ext cx="1032855" cy="461665"/>
          </a:xfrm>
          <a:prstGeom prst="rect">
            <a:avLst/>
          </a:prstGeom>
          <a:noFill/>
        </p:spPr>
        <p:txBody>
          <a:bodyPr wrap="none" rtlCol="0">
            <a:spAutoFit/>
          </a:bodyPr>
          <a:lstStyle/>
          <a:p>
            <a:r>
              <a:rPr lang="en-US"/>
              <a:t>Frame</a:t>
            </a:r>
          </a:p>
        </p:txBody>
      </p:sp>
      <p:sp>
        <p:nvSpPr>
          <p:cNvPr id="36" name="Rectangle 35"/>
          <p:cNvSpPr/>
          <p:nvPr/>
        </p:nvSpPr>
        <p:spPr bwMode="auto">
          <a:xfrm>
            <a:off x="1991300" y="4648200"/>
            <a:ext cx="1066800" cy="1066800"/>
          </a:xfrm>
          <a:prstGeom prst="rect">
            <a:avLst/>
          </a:prstGeom>
          <a:solidFill>
            <a:schemeClr val="bg1">
              <a:lumMod val="9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8" name="Group 36"/>
          <p:cNvGrpSpPr/>
          <p:nvPr/>
        </p:nvGrpSpPr>
        <p:grpSpPr>
          <a:xfrm>
            <a:off x="2067500" y="4739640"/>
            <a:ext cx="914400" cy="899160"/>
            <a:chOff x="5638800" y="2148840"/>
            <a:chExt cx="1746314" cy="857485"/>
          </a:xfrm>
        </p:grpSpPr>
        <p:sp>
          <p:nvSpPr>
            <p:cNvPr id="38" name="Curved Left Arrow 37"/>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39" name="Curved Left Arrow 38"/>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40" name="TextBox 39"/>
          <p:cNvSpPr txBox="1"/>
          <p:nvPr/>
        </p:nvSpPr>
        <p:spPr>
          <a:xfrm>
            <a:off x="990600" y="4876800"/>
            <a:ext cx="1032855" cy="461665"/>
          </a:xfrm>
          <a:prstGeom prst="rect">
            <a:avLst/>
          </a:prstGeom>
          <a:noFill/>
        </p:spPr>
        <p:txBody>
          <a:bodyPr wrap="none" rtlCol="0">
            <a:spAutoFit/>
          </a:bodyPr>
          <a:lstStyle/>
          <a:p>
            <a:r>
              <a:rPr lang="en-US"/>
              <a:t>Frame</a:t>
            </a:r>
          </a:p>
        </p:txBody>
      </p:sp>
      <p:sp>
        <p:nvSpPr>
          <p:cNvPr id="42" name="TextBox 41"/>
          <p:cNvSpPr txBox="1"/>
          <p:nvPr/>
        </p:nvSpPr>
        <p:spPr>
          <a:xfrm>
            <a:off x="228600" y="3657600"/>
            <a:ext cx="1287532" cy="461665"/>
          </a:xfrm>
          <a:prstGeom prst="rect">
            <a:avLst/>
          </a:prstGeom>
          <a:solidFill>
            <a:schemeClr val="bg1">
              <a:lumMod val="85000"/>
            </a:schemeClr>
          </a:solidFill>
          <a:ln>
            <a:solidFill>
              <a:schemeClr val="bg2">
                <a:lumMod val="10000"/>
              </a:schemeClr>
            </a:solidFill>
          </a:ln>
        </p:spPr>
        <p:txBody>
          <a:bodyPr wrap="none" rtlCol="0">
            <a:spAutoFit/>
          </a:bodyPr>
          <a:lstStyle/>
          <a:p>
            <a:r>
              <a:rPr lang="en-US"/>
              <a:t>Browser</a:t>
            </a:r>
          </a:p>
        </p:txBody>
      </p:sp>
      <p:cxnSp>
        <p:nvCxnSpPr>
          <p:cNvPr id="44" name="Straight Arrow Connector 43"/>
          <p:cNvCxnSpPr/>
          <p:nvPr/>
        </p:nvCxnSpPr>
        <p:spPr bwMode="auto">
          <a:xfrm>
            <a:off x="3048000" y="2438400"/>
            <a:ext cx="3124200" cy="1588"/>
          </a:xfrm>
          <a:prstGeom prst="straightConnector1">
            <a:avLst/>
          </a:prstGeom>
          <a:solidFill>
            <a:schemeClr val="accent1"/>
          </a:solidFill>
          <a:ln w="12700" cap="flat" cmpd="sng" algn="ctr">
            <a:solidFill>
              <a:schemeClr val="tx1"/>
            </a:solidFill>
            <a:prstDash val="solid"/>
            <a:round/>
            <a:headEnd type="none" w="med" len="med"/>
            <a:tailEnd type="stealth" w="lg" len="lg"/>
          </a:ln>
          <a:effectLst/>
        </p:spPr>
      </p:cxnSp>
      <p:sp>
        <p:nvSpPr>
          <p:cNvPr id="46" name="TextBox 45"/>
          <p:cNvSpPr txBox="1"/>
          <p:nvPr/>
        </p:nvSpPr>
        <p:spPr>
          <a:xfrm>
            <a:off x="3450610" y="2057400"/>
            <a:ext cx="1928733" cy="400110"/>
          </a:xfrm>
          <a:prstGeom prst="rect">
            <a:avLst/>
          </a:prstGeom>
          <a:noFill/>
        </p:spPr>
        <p:txBody>
          <a:bodyPr wrap="none" rtlCol="0">
            <a:spAutoFit/>
          </a:bodyPr>
          <a:lstStyle/>
          <a:p>
            <a:r>
              <a:rPr lang="en-US" sz="2000"/>
              <a:t>XHR GET/POST</a:t>
            </a:r>
          </a:p>
        </p:txBody>
      </p:sp>
      <p:cxnSp>
        <p:nvCxnSpPr>
          <p:cNvPr id="49" name="Straight Arrow Connector 48"/>
          <p:cNvCxnSpPr/>
          <p:nvPr/>
        </p:nvCxnSpPr>
        <p:spPr bwMode="auto">
          <a:xfrm rot="10800000">
            <a:off x="3048000" y="2743200"/>
            <a:ext cx="3124200" cy="1588"/>
          </a:xfrm>
          <a:prstGeom prst="straightConnector1">
            <a:avLst/>
          </a:prstGeom>
          <a:solidFill>
            <a:schemeClr val="accent1"/>
          </a:solidFill>
          <a:ln w="15875" cap="flat" cmpd="sng" algn="ctr">
            <a:solidFill>
              <a:schemeClr val="tx1"/>
            </a:solidFill>
            <a:prstDash val="solid"/>
            <a:round/>
            <a:headEnd type="none" w="med" len="med"/>
            <a:tailEnd type="stealth" w="lg" len="lg"/>
          </a:ln>
          <a:effectLst/>
        </p:spPr>
      </p:cxnSp>
      <p:sp>
        <p:nvSpPr>
          <p:cNvPr id="51" name="TextBox 50"/>
          <p:cNvSpPr txBox="1"/>
          <p:nvPr/>
        </p:nvSpPr>
        <p:spPr>
          <a:xfrm>
            <a:off x="3368879" y="2667000"/>
            <a:ext cx="2803321" cy="400110"/>
          </a:xfrm>
          <a:prstGeom prst="rect">
            <a:avLst/>
          </a:prstGeom>
          <a:noFill/>
        </p:spPr>
        <p:txBody>
          <a:bodyPr wrap="none" rtlCol="0">
            <a:spAutoFit/>
          </a:bodyPr>
          <a:lstStyle/>
          <a:p>
            <a:r>
              <a:rPr lang="en-US" sz="2000"/>
              <a:t>XHR Response, </a:t>
            </a:r>
            <a:r>
              <a:rPr lang="en-US" sz="2000">
                <a:solidFill>
                  <a:srgbClr val="FF0000"/>
                </a:solidFill>
              </a:rPr>
              <a:t>Comet</a:t>
            </a:r>
          </a:p>
        </p:txBody>
      </p:sp>
      <p:cxnSp>
        <p:nvCxnSpPr>
          <p:cNvPr id="52" name="Straight Arrow Connector 51"/>
          <p:cNvCxnSpPr/>
          <p:nvPr/>
        </p:nvCxnSpPr>
        <p:spPr bwMode="auto">
          <a:xfrm>
            <a:off x="3048000" y="5010090"/>
            <a:ext cx="3124200" cy="1588"/>
          </a:xfrm>
          <a:prstGeom prst="straightConnector1">
            <a:avLst/>
          </a:prstGeom>
          <a:solidFill>
            <a:schemeClr val="accent1"/>
          </a:solidFill>
          <a:ln w="12700" cap="flat" cmpd="sng" algn="ctr">
            <a:solidFill>
              <a:schemeClr val="tx1"/>
            </a:solidFill>
            <a:prstDash val="solid"/>
            <a:round/>
            <a:headEnd type="none" w="med" len="med"/>
            <a:tailEnd type="stealth" w="lg" len="lg"/>
          </a:ln>
          <a:effectLst/>
        </p:spPr>
      </p:cxnSp>
      <p:cxnSp>
        <p:nvCxnSpPr>
          <p:cNvPr id="54" name="Straight Arrow Connector 53"/>
          <p:cNvCxnSpPr/>
          <p:nvPr/>
        </p:nvCxnSpPr>
        <p:spPr bwMode="auto">
          <a:xfrm rot="10800000">
            <a:off x="3048000" y="5314890"/>
            <a:ext cx="3124200" cy="1588"/>
          </a:xfrm>
          <a:prstGeom prst="straightConnector1">
            <a:avLst/>
          </a:prstGeom>
          <a:solidFill>
            <a:schemeClr val="accent1"/>
          </a:solidFill>
          <a:ln w="15875" cap="flat" cmpd="sng" algn="ctr">
            <a:solidFill>
              <a:schemeClr val="tx1"/>
            </a:solidFill>
            <a:prstDash val="solid"/>
            <a:round/>
            <a:headEnd type="none" w="med" len="med"/>
            <a:tailEnd type="stealth" w="lg" len="lg"/>
          </a:ln>
          <a:effectLst/>
        </p:spPr>
      </p:cxnSp>
      <p:sp>
        <p:nvSpPr>
          <p:cNvPr id="37" name="TextBox 36"/>
          <p:cNvSpPr txBox="1"/>
          <p:nvPr/>
        </p:nvSpPr>
        <p:spPr>
          <a:xfrm>
            <a:off x="3450610" y="4648200"/>
            <a:ext cx="1928733" cy="400110"/>
          </a:xfrm>
          <a:prstGeom prst="rect">
            <a:avLst/>
          </a:prstGeom>
          <a:noFill/>
        </p:spPr>
        <p:txBody>
          <a:bodyPr wrap="none" rtlCol="0">
            <a:spAutoFit/>
          </a:bodyPr>
          <a:lstStyle/>
          <a:p>
            <a:r>
              <a:rPr lang="en-US" sz="2000"/>
              <a:t>XHR GET/POST</a:t>
            </a:r>
          </a:p>
        </p:txBody>
      </p:sp>
      <p:sp>
        <p:nvSpPr>
          <p:cNvPr id="43" name="TextBox 42"/>
          <p:cNvSpPr txBox="1"/>
          <p:nvPr/>
        </p:nvSpPr>
        <p:spPr>
          <a:xfrm>
            <a:off x="3368879" y="5257800"/>
            <a:ext cx="2803321" cy="400110"/>
          </a:xfrm>
          <a:prstGeom prst="rect">
            <a:avLst/>
          </a:prstGeom>
          <a:noFill/>
        </p:spPr>
        <p:txBody>
          <a:bodyPr wrap="none" rtlCol="0">
            <a:spAutoFit/>
          </a:bodyPr>
          <a:lstStyle/>
          <a:p>
            <a:r>
              <a:rPr lang="en-US" sz="2000"/>
              <a:t>XHR Response, </a:t>
            </a:r>
            <a:r>
              <a:rPr lang="en-US" sz="2000">
                <a:solidFill>
                  <a:srgbClr val="FF0000"/>
                </a:solidFill>
              </a:rPr>
              <a:t>Comet</a:t>
            </a:r>
          </a:p>
        </p:txBody>
      </p:sp>
      <p:cxnSp>
        <p:nvCxnSpPr>
          <p:cNvPr id="47" name="Straight Arrow Connector 46"/>
          <p:cNvCxnSpPr>
            <a:stCxn id="17" idx="2"/>
            <a:endCxn id="19" idx="0"/>
          </p:cNvCxnSpPr>
          <p:nvPr/>
        </p:nvCxnSpPr>
        <p:spPr bwMode="auto">
          <a:xfrm rot="5400000">
            <a:off x="5943600" y="3886200"/>
            <a:ext cx="1524000" cy="1588"/>
          </a:xfrm>
          <a:prstGeom prst="straightConnector1">
            <a:avLst/>
          </a:prstGeom>
          <a:solidFill>
            <a:schemeClr val="accent1"/>
          </a:solidFill>
          <a:ln w="15875" cap="flat" cmpd="sng" algn="ctr">
            <a:solidFill>
              <a:schemeClr val="tx1"/>
            </a:solidFill>
            <a:prstDash val="solid"/>
            <a:round/>
            <a:headEnd type="stealth" w="lg" len="lg"/>
            <a:tailEnd type="stealth" w="lg" len="lg"/>
          </a:ln>
          <a:effectLst/>
        </p:spPr>
      </p:cxnSp>
      <p:sp>
        <p:nvSpPr>
          <p:cNvPr id="48" name="TextBox 47"/>
          <p:cNvSpPr txBox="1"/>
          <p:nvPr/>
        </p:nvSpPr>
        <p:spPr>
          <a:xfrm>
            <a:off x="6705600" y="3657600"/>
            <a:ext cx="1659429" cy="400110"/>
          </a:xfrm>
          <a:prstGeom prst="rect">
            <a:avLst/>
          </a:prstGeom>
          <a:noFill/>
        </p:spPr>
        <p:txBody>
          <a:bodyPr wrap="none" rtlCol="0">
            <a:spAutoFit/>
          </a:bodyPr>
          <a:lstStyle/>
          <a:p>
            <a:r>
              <a:rPr lang="en-US" sz="2000"/>
              <a:t>Web services</a:t>
            </a:r>
          </a:p>
        </p:txBody>
      </p:sp>
      <p:cxnSp>
        <p:nvCxnSpPr>
          <p:cNvPr id="56" name="Straight Arrow Connector 55"/>
          <p:cNvCxnSpPr/>
          <p:nvPr/>
        </p:nvCxnSpPr>
        <p:spPr bwMode="auto">
          <a:xfrm>
            <a:off x="3048000" y="3124200"/>
            <a:ext cx="3124200" cy="1524000"/>
          </a:xfrm>
          <a:prstGeom prst="straightConnector1">
            <a:avLst/>
          </a:prstGeom>
          <a:solidFill>
            <a:schemeClr val="accent1"/>
          </a:solidFill>
          <a:ln w="15875" cap="flat" cmpd="sng" algn="ctr">
            <a:solidFill>
              <a:srgbClr val="FF0000"/>
            </a:solidFill>
            <a:prstDash val="solid"/>
            <a:round/>
            <a:headEnd type="stealth" w="lg" len="lg"/>
            <a:tailEnd type="stealth" w="lg" len="lg"/>
          </a:ln>
          <a:effectLst/>
        </p:spPr>
      </p:cxnSp>
      <p:cxnSp>
        <p:nvCxnSpPr>
          <p:cNvPr id="57" name="Straight Arrow Connector 56"/>
          <p:cNvCxnSpPr/>
          <p:nvPr/>
        </p:nvCxnSpPr>
        <p:spPr bwMode="auto">
          <a:xfrm flipV="1">
            <a:off x="3048000" y="3124200"/>
            <a:ext cx="3124200" cy="1524000"/>
          </a:xfrm>
          <a:prstGeom prst="straightConnector1">
            <a:avLst/>
          </a:prstGeom>
          <a:solidFill>
            <a:schemeClr val="accent1"/>
          </a:solidFill>
          <a:ln w="15875" cap="flat" cmpd="sng" algn="ctr">
            <a:solidFill>
              <a:srgbClr val="FF0000"/>
            </a:solidFill>
            <a:prstDash val="solid"/>
            <a:round/>
            <a:headEnd type="stealth" w="lg" len="lg"/>
            <a:tailEnd type="stealth" w="lg" len="lg"/>
          </a:ln>
          <a:effectLst/>
        </p:spPr>
      </p:cxnSp>
      <p:sp>
        <p:nvSpPr>
          <p:cNvPr id="60" name="TextBox 59"/>
          <p:cNvSpPr txBox="1"/>
          <p:nvPr/>
        </p:nvSpPr>
        <p:spPr>
          <a:xfrm>
            <a:off x="4100741" y="3657600"/>
            <a:ext cx="928459" cy="400110"/>
          </a:xfrm>
          <a:prstGeom prst="rect">
            <a:avLst/>
          </a:prstGeom>
          <a:solidFill>
            <a:schemeClr val="bg1"/>
          </a:solidFill>
        </p:spPr>
        <p:txBody>
          <a:bodyPr wrap="none" rtlCol="0">
            <a:spAutoFit/>
          </a:bodyPr>
          <a:lstStyle/>
          <a:p>
            <a:r>
              <a:rPr lang="en-US" sz="2000">
                <a:solidFill>
                  <a:srgbClr val="FF0000"/>
                </a:solidFill>
              </a:rPr>
              <a:t>JSONP</a:t>
            </a:r>
          </a:p>
        </p:txBody>
      </p:sp>
      <p:cxnSp>
        <p:nvCxnSpPr>
          <p:cNvPr id="61" name="Straight Arrow Connector 60"/>
          <p:cNvCxnSpPr/>
          <p:nvPr/>
        </p:nvCxnSpPr>
        <p:spPr bwMode="auto">
          <a:xfrm rot="5400000">
            <a:off x="1753394" y="3885406"/>
            <a:ext cx="1524000" cy="1588"/>
          </a:xfrm>
          <a:prstGeom prst="straightConnector1">
            <a:avLst/>
          </a:prstGeom>
          <a:solidFill>
            <a:schemeClr val="accent1"/>
          </a:solidFill>
          <a:ln w="15875" cap="flat" cmpd="sng" algn="ctr">
            <a:solidFill>
              <a:srgbClr val="FF3300"/>
            </a:solidFill>
            <a:prstDash val="solid"/>
            <a:round/>
            <a:headEnd type="stealth" w="lg" len="lg"/>
            <a:tailEnd type="stealth" w="lg" len="lg"/>
          </a:ln>
          <a:effectLst/>
        </p:spPr>
      </p:cxnSp>
      <p:sp>
        <p:nvSpPr>
          <p:cNvPr id="62" name="TextBox 61"/>
          <p:cNvSpPr txBox="1"/>
          <p:nvPr/>
        </p:nvSpPr>
        <p:spPr>
          <a:xfrm>
            <a:off x="1905000" y="3330714"/>
            <a:ext cx="1262059" cy="707886"/>
          </a:xfrm>
          <a:prstGeom prst="rect">
            <a:avLst/>
          </a:prstGeom>
          <a:solidFill>
            <a:schemeClr val="bg1">
              <a:lumMod val="85000"/>
            </a:schemeClr>
          </a:solidFill>
        </p:spPr>
        <p:txBody>
          <a:bodyPr wrap="none" rtlCol="0">
            <a:spAutoFit/>
          </a:bodyPr>
          <a:lstStyle/>
          <a:p>
            <a:pPr algn="ctr"/>
            <a:r>
              <a:rPr lang="en-US" sz="2000">
                <a:solidFill>
                  <a:srgbClr val="FF0000"/>
                </a:solidFill>
              </a:rPr>
              <a:t>Fragment</a:t>
            </a:r>
          </a:p>
          <a:p>
            <a:pPr algn="ctr"/>
            <a:r>
              <a:rPr lang="en-US" sz="2000">
                <a:solidFill>
                  <a:srgbClr val="FF0000"/>
                </a:solidFill>
              </a:rPr>
              <a:t>tricks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t>Distributed </a:t>
            </a:r>
            <a:r>
              <a:rPr lang="en-US"/>
              <a:t>Resilient </a:t>
            </a:r>
            <a:r>
              <a:rPr lang="en-US" sz="2400"/>
              <a:t>Secure EcmaScript</a:t>
            </a:r>
          </a:p>
        </p:txBody>
      </p:sp>
      <p:sp>
        <p:nvSpPr>
          <p:cNvPr id="7171" name="Rectangle 3" descr="Rectangle: Click to edit Master text styles&#10;Second level&#10;Third level&#10;Fourth level&#10;Fifth level"/>
          <p:cNvSpPr>
            <a:spLocks noGrp="1" noChangeArrowheads="1"/>
          </p:cNvSpPr>
          <p:nvPr>
            <p:ph type="body" idx="1"/>
          </p:nvPr>
        </p:nvSpPr>
        <p:spPr/>
        <p:txBody>
          <a:bodyPr/>
          <a:lstStyle/>
          <a:p>
            <a:pPr>
              <a:buNone/>
            </a:pPr>
            <a:r>
              <a:rPr lang="en-US">
                <a:cs typeface="Arial Narrow"/>
              </a:rPr>
              <a:t>Remaining Open Resilience Problems</a:t>
            </a:r>
          </a:p>
          <a:p>
            <a:pPr lvl="1">
              <a:buNone/>
            </a:pPr>
            <a:r>
              <a:rPr lang="en-US">
                <a:cs typeface="Arial Narrow"/>
              </a:rPr>
              <a:t>Persistence: How orthogonal?</a:t>
            </a:r>
          </a:p>
          <a:p>
            <a:pPr lvl="2">
              <a:buNone/>
            </a:pPr>
            <a:r>
              <a:rPr lang="en-US">
                <a:cs typeface="Arial Narrow"/>
              </a:rPr>
              <a:t>Waterken, KeyKOS, E, Workers</a:t>
            </a:r>
          </a:p>
          <a:p>
            <a:pPr lvl="1">
              <a:buNone/>
            </a:pPr>
            <a:r>
              <a:rPr lang="en-US">
                <a:cs typeface="Arial Narrow"/>
              </a:rPr>
              <a:t>Disconnected Operation: How to reconcile?</a:t>
            </a:r>
          </a:p>
          <a:p>
            <a:pPr lvl="2">
              <a:buNone/>
            </a:pPr>
            <a:r>
              <a:rPr lang="en-US">
                <a:cs typeface="Arial Narrow"/>
              </a:rPr>
              <a:t>Dominant partition, Wave OT, Una, Ambient references</a:t>
            </a:r>
          </a:p>
          <a:p>
            <a:pPr lvl="1">
              <a:buNone/>
            </a:pPr>
            <a:r>
              <a:rPr lang="en-US">
                <a:cs typeface="Arial Narrow"/>
              </a:rPr>
              <a:t>Upgrade: When instances outlive their class</a:t>
            </a:r>
          </a:p>
          <a:p>
            <a:pPr lvl="1">
              <a:buNone/>
            </a:pPr>
            <a:r>
              <a:rPr lang="en-US">
                <a:cs typeface="Arial Narrow"/>
              </a:rPr>
              <a:t>Co-existence: When versions collide</a:t>
            </a:r>
          </a:p>
          <a:p>
            <a:pPr lvl="1">
              <a:buNone/>
            </a:pPr>
            <a:endParaRPr lang="en-US">
              <a:cs typeface="Arial Narrow"/>
            </a:endParaRPr>
          </a:p>
          <a:p>
            <a:pPr>
              <a:buNone/>
            </a:pPr>
            <a:r>
              <a:rPr lang="en-US">
                <a:cs typeface="Arial Narrow"/>
              </a:rPr>
              <a:t>Each presents new security challenges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x86: We’ve heard this tune before</a:t>
            </a:r>
          </a:p>
        </p:txBody>
      </p:sp>
      <p:graphicFrame>
        <p:nvGraphicFramePr>
          <p:cNvPr id="4" name="Content Placeholder 3"/>
          <p:cNvGraphicFramePr>
            <a:graphicFrameLocks noGrp="1"/>
          </p:cNvGraphicFramePr>
          <p:nvPr>
            <p:ph idx="1"/>
          </p:nvPr>
        </p:nvGraphicFramePr>
        <p:xfrm>
          <a:off x="838200" y="1905000"/>
          <a:ext cx="7772400" cy="3876040"/>
        </p:xfrm>
        <a:graphic>
          <a:graphicData uri="http://schemas.openxmlformats.org/drawingml/2006/table">
            <a:tbl>
              <a:tblPr firstRow="1" bandRow="1">
                <a:tableStyleId>{5940675A-B579-460E-94D1-54222C63F5DA}</a:tableStyleId>
              </a:tblPr>
              <a:tblGrid>
                <a:gridCol w="3886200"/>
                <a:gridCol w="3886200"/>
              </a:tblGrid>
              <a:tr h="370840">
                <a:tc>
                  <a:txBody>
                    <a:bodyPr/>
                    <a:lstStyle/>
                    <a:p>
                      <a:r>
                        <a:rPr lang="en-US"/>
                        <a:t>Dumb terminals talk to mainframes</a:t>
                      </a:r>
                    </a:p>
                  </a:txBody>
                  <a:tcPr/>
                </a:tc>
                <a:tc>
                  <a:txBody>
                    <a:bodyPr/>
                    <a:lstStyle/>
                    <a:p>
                      <a:r>
                        <a:rPr lang="en-US"/>
                        <a:t>Early browsers talk to servers</a:t>
                      </a:r>
                    </a:p>
                  </a:txBody>
                  <a:tcPr/>
                </a:tc>
              </a:tr>
              <a:tr h="370840">
                <a:tc>
                  <a:txBody>
                    <a:bodyPr/>
                    <a:lstStyle/>
                    <a:p>
                      <a:r>
                        <a:rPr lang="en-US"/>
                        <a:t>Smart terminals do forms locally</a:t>
                      </a:r>
                    </a:p>
                  </a:txBody>
                  <a:tcPr/>
                </a:tc>
                <a:tc>
                  <a:txBody>
                    <a:bodyPr/>
                    <a:lstStyle/>
                    <a:p>
                      <a:r>
                        <a:rPr lang="en-US"/>
                        <a:t>HTML forms</a:t>
                      </a:r>
                    </a:p>
                  </a:txBody>
                  <a:tcPr/>
                </a:tc>
              </a:tr>
              <a:tr h="370840">
                <a:tc>
                  <a:txBody>
                    <a:bodyPr/>
                    <a:lstStyle/>
                    <a:p>
                      <a:r>
                        <a:rPr lang="en-US" baseline="0"/>
                        <a:t>Growth of terminal featuritis</a:t>
                      </a:r>
                      <a:endParaRPr lang="en-US"/>
                    </a:p>
                  </a:txBody>
                  <a:tcPr/>
                </a:tc>
                <a:tc>
                  <a:txBody>
                    <a:bodyPr/>
                    <a:lstStyle/>
                    <a:p>
                      <a:r>
                        <a:rPr lang="en-US"/>
                        <a:t>Cancerous growth of HTML</a:t>
                      </a:r>
                      <a:r>
                        <a:rPr lang="en-US" baseline="0"/>
                        <a:t> tags</a:t>
                      </a:r>
                      <a:endParaRPr lang="en-US"/>
                    </a:p>
                  </a:txBody>
                  <a:tcPr/>
                </a:tc>
              </a:tr>
              <a:tr h="370840">
                <a:tc>
                  <a:txBody>
                    <a:bodyPr/>
                    <a:lstStyle/>
                    <a:p>
                      <a:r>
                        <a:rPr lang="en-US"/>
                        <a:t>High school student</a:t>
                      </a:r>
                      <a:r>
                        <a:rPr lang="en-US" baseline="0"/>
                        <a:t> designs 8008</a:t>
                      </a:r>
                    </a:p>
                    <a:p>
                      <a:r>
                        <a:rPr lang="en-US" baseline="0"/>
                        <a:t>arch to save Datapoint chip count</a:t>
                      </a:r>
                      <a:endParaRPr lang="en-US"/>
                    </a:p>
                  </a:txBody>
                  <a:tcPr/>
                </a:tc>
                <a:tc>
                  <a:txBody>
                    <a:bodyPr/>
                    <a:lstStyle/>
                    <a:p>
                      <a:r>
                        <a:rPr lang="en-US"/>
                        <a:t>Intern designs &amp; builds</a:t>
                      </a:r>
                      <a:r>
                        <a:rPr lang="en-US" baseline="0"/>
                        <a:t> JS to script HTML</a:t>
                      </a:r>
                      <a:endParaRPr lang="en-US"/>
                    </a:p>
                  </a:txBody>
                  <a:tcPr/>
                </a:tc>
              </a:tr>
              <a:tr h="370840">
                <a:tc gridSpan="2">
                  <a:txBody>
                    <a:bodyPr/>
                    <a:lstStyle/>
                    <a:p>
                      <a:r>
                        <a:rPr lang="en-US"/>
                        <a:t>“In two years I</a:t>
                      </a:r>
                      <a:r>
                        <a:rPr lang="en-US" baseline="0"/>
                        <a:t> learned enough CS to realize the horror of what I’d created, but by then it was too late.” –Harry Pyle</a:t>
                      </a:r>
                      <a:endParaRPr lang="en-US"/>
                    </a:p>
                  </a:txBody>
                  <a:tcPr/>
                </a:tc>
                <a:tc hMerge="1">
                  <a:txBody>
                    <a:bodyPr/>
                    <a:lstStyle/>
                    <a:p>
                      <a:endParaRPr lang="en-US"/>
                    </a:p>
                  </a:txBody>
                  <a:tcPr/>
                </a:tc>
              </a:tr>
              <a:tr h="370840">
                <a:tc gridSpan="2">
                  <a:txBody>
                    <a:bodyPr/>
                    <a:lstStyle/>
                    <a:p>
                      <a:r>
                        <a:rPr lang="en-US"/>
                        <a:t>Without anyone thinking</a:t>
                      </a:r>
                      <a:r>
                        <a:rPr lang="en-US" baseline="0"/>
                        <a:t> it’s good, achieves worldwide domination.</a:t>
                      </a:r>
                    </a:p>
                  </a:txBody>
                  <a:tcPr/>
                </a:tc>
                <a:tc hMerge="1">
                  <a:txBody>
                    <a:bodyPr/>
                    <a:lstStyle/>
                    <a:p>
                      <a:endParaRPr lang="en-US"/>
                    </a:p>
                  </a:txBody>
                  <a:tcPr/>
                </a:tc>
              </a:tr>
              <a:tr h="37084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a:t>Displaces competitors everyone agrees was better</a:t>
                      </a:r>
                    </a:p>
                  </a:txBody>
                  <a:tcPr/>
                </a:tc>
                <a:tc hMerge="1">
                  <a:txBody>
                    <a:bodyPr/>
                    <a:lstStyle/>
                    <a:p>
                      <a:endParaRPr lang="en-US"/>
                    </a:p>
                  </a:txBody>
                  <a:tcPr/>
                </a:tc>
              </a:tr>
              <a:tr h="370840">
                <a:tc>
                  <a:txBody>
                    <a:bodyPr/>
                    <a:lstStyle/>
                    <a:p>
                      <a:r>
                        <a:rPr lang="en-US"/>
                        <a:t>x86 now dominates on servers</a:t>
                      </a:r>
                    </a:p>
                  </a:txBody>
                  <a:tcPr/>
                </a:tc>
                <a:tc>
                  <a:txBody>
                    <a:bodyPr/>
                    <a:lstStyle/>
                    <a:p>
                      <a:r>
                        <a:rPr lang="en-US"/>
                        <a:t>Server-side</a:t>
                      </a:r>
                      <a:r>
                        <a:rPr lang="en-US" baseline="0"/>
                        <a:t> JS growing fast</a:t>
                      </a:r>
                      <a:endParaRPr lang="en-US"/>
                    </a:p>
                  </a:txBody>
                  <a:tcPr/>
                </a:tc>
              </a:tr>
              <a:tr h="370840">
                <a:tc>
                  <a:txBody>
                    <a:bodyPr/>
                    <a:lstStyle/>
                    <a:p>
                      <a:r>
                        <a:rPr lang="en-US"/>
                        <a:t>The last instruction</a:t>
                      </a:r>
                      <a:r>
                        <a:rPr lang="en-US" baseline="0"/>
                        <a:t> set?</a:t>
                      </a:r>
                      <a:endParaRPr lang="en-US"/>
                    </a:p>
                  </a:txBody>
                  <a:tcPr/>
                </a:tc>
                <a:tc>
                  <a:txBody>
                    <a:bodyPr/>
                    <a:lstStyle/>
                    <a:p>
                      <a:r>
                        <a:rPr lang="en-US"/>
                        <a:t>The last programming language?</a:t>
                      </a:r>
                    </a:p>
                  </a:txBody>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t>Distributed Resilient Secure </a:t>
            </a:r>
            <a:r>
              <a:rPr lang="en-US"/>
              <a:t>EcmaScript</a:t>
            </a:r>
          </a:p>
        </p:txBody>
      </p:sp>
      <p:sp>
        <p:nvSpPr>
          <p:cNvPr id="7171" name="Rectangle 3" descr="Rectangle: Click to edit Master text styles&#10;Second level&#10;Third level&#10;Fourth level&#10;Fifth level"/>
          <p:cNvSpPr>
            <a:spLocks noGrp="1" noChangeArrowheads="1"/>
          </p:cNvSpPr>
          <p:nvPr>
            <p:ph type="body" idx="1"/>
          </p:nvPr>
        </p:nvSpPr>
        <p:spPr/>
        <p:txBody>
          <a:bodyPr/>
          <a:lstStyle/>
          <a:p>
            <a:pPr>
              <a:buNone/>
            </a:pPr>
            <a:r>
              <a:rPr lang="en-US"/>
              <a:t>Beautiful Simple Core: Scheme, Self</a:t>
            </a:r>
          </a:p>
          <a:p>
            <a:pPr lvl="2">
              <a:buNone/>
            </a:pPr>
            <a:r>
              <a:rPr lang="en-US"/>
              <a:t>Objects as records. Functions as lexical closures.</a:t>
            </a:r>
          </a:p>
          <a:p>
            <a:pPr lvl="2">
              <a:buNone/>
            </a:pPr>
            <a:r>
              <a:rPr lang="en-US"/>
              <a:t>Records of lexical closures =&gt; objects with methods</a:t>
            </a:r>
          </a:p>
          <a:p>
            <a:pPr lvl="2">
              <a:buNone/>
            </a:pPr>
            <a:endParaRPr lang="en-US"/>
          </a:p>
          <a:p>
            <a:pPr lvl="1">
              <a:buNone/>
            </a:pPr>
            <a:r>
              <a:rPr lang="en-US">
                <a:latin typeface="Arial Narrow"/>
                <a:cs typeface="Arial Narrow"/>
              </a:rPr>
              <a:t> </a:t>
            </a:r>
          </a:p>
          <a:p>
            <a:pPr lvl="1">
              <a:buNone/>
            </a:pPr>
            <a:r>
              <a:rPr lang="en-US">
                <a:solidFill>
                  <a:srgbClr val="660066"/>
                </a:solidFill>
                <a:latin typeface="Arial Narrow"/>
                <a:cs typeface="Arial Narrow"/>
              </a:rPr>
              <a:t>function </a:t>
            </a:r>
            <a:r>
              <a:rPr lang="en-US" i="1">
                <a:latin typeface="Arial Narrow"/>
                <a:cs typeface="Arial Narrow"/>
              </a:rPr>
              <a:t>makeCounter</a:t>
            </a:r>
            <a:r>
              <a:rPr lang="en-US">
                <a:latin typeface="Arial Narrow"/>
                <a:cs typeface="Arial Narrow"/>
              </a:rPr>
              <a:t>(</a:t>
            </a:r>
            <a:r>
              <a:rPr lang="en-US" i="1">
                <a:latin typeface="Arial Narrow"/>
                <a:cs typeface="Arial Narrow"/>
              </a:rPr>
              <a:t>count</a:t>
            </a:r>
            <a:r>
              <a:rPr lang="en-US">
                <a:latin typeface="Arial Narrow"/>
                <a:cs typeface="Arial Narrow"/>
              </a:rPr>
              <a:t>) {</a:t>
            </a:r>
          </a:p>
          <a:p>
            <a:pPr lvl="1">
              <a:buNone/>
            </a:pPr>
            <a:r>
              <a:rPr lang="en-US">
                <a:latin typeface="Arial Narrow"/>
                <a:cs typeface="Arial Narrow"/>
              </a:rPr>
              <a:t>    </a:t>
            </a:r>
            <a:r>
              <a:rPr lang="en-US">
                <a:solidFill>
                  <a:srgbClr val="660066"/>
                </a:solidFill>
                <a:latin typeface="Arial Narrow"/>
                <a:cs typeface="Arial Narrow"/>
              </a:rPr>
              <a:t>return </a:t>
            </a:r>
            <a:r>
              <a:rPr lang="en-US">
                <a:latin typeface="Arial Narrow"/>
                <a:cs typeface="Arial Narrow"/>
              </a:rPr>
              <a:t>{</a:t>
            </a:r>
          </a:p>
          <a:p>
            <a:pPr lvl="1">
              <a:buNone/>
            </a:pPr>
            <a:r>
              <a:rPr lang="en-US">
                <a:latin typeface="Arial Narrow"/>
                <a:cs typeface="Arial Narrow"/>
              </a:rPr>
              <a:t>        incr: </a:t>
            </a:r>
            <a:r>
              <a:rPr lang="en-US">
                <a:solidFill>
                  <a:srgbClr val="660066"/>
                </a:solidFill>
                <a:latin typeface="Arial Narrow"/>
                <a:cs typeface="Arial Narrow"/>
              </a:rPr>
              <a:t>function</a:t>
            </a:r>
            <a:r>
              <a:rPr lang="en-US">
                <a:latin typeface="Arial Narrow"/>
                <a:cs typeface="Arial Narrow"/>
              </a:rPr>
              <a:t>() { </a:t>
            </a:r>
            <a:r>
              <a:rPr lang="en-US">
                <a:solidFill>
                  <a:srgbClr val="660066"/>
                </a:solidFill>
                <a:latin typeface="Arial Narrow"/>
                <a:cs typeface="Arial Narrow"/>
              </a:rPr>
              <a:t>return </a:t>
            </a:r>
            <a:r>
              <a:rPr lang="en-US">
                <a:latin typeface="Arial Narrow"/>
                <a:cs typeface="Arial Narrow"/>
              </a:rPr>
              <a:t>++count; }</a:t>
            </a:r>
          </a:p>
          <a:p>
            <a:pPr lvl="1">
              <a:buNone/>
            </a:pPr>
            <a:r>
              <a:rPr lang="en-US">
                <a:latin typeface="Arial Narrow"/>
                <a:cs typeface="Arial Narrow"/>
              </a:rPr>
              <a:t>    };</a:t>
            </a:r>
          </a:p>
          <a:p>
            <a:pPr lvl="1">
              <a:buNone/>
            </a:pPr>
            <a:r>
              <a:rPr lang="en-US">
                <a:latin typeface="Arial Narrow"/>
                <a:cs typeface="Arial Narrow"/>
              </a:rPr>
              <a:t>}</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t>Distributed Resilient Secure </a:t>
            </a:r>
            <a:r>
              <a:rPr lang="en-US"/>
              <a:t>EcmaScript</a:t>
            </a:r>
          </a:p>
        </p:txBody>
      </p:sp>
      <p:sp>
        <p:nvSpPr>
          <p:cNvPr id="7171" name="Rectangle 3" descr="Rectangle: Click to edit Master text styles&#10;Second level&#10;Third level&#10;Fourth level&#10;Fifth level"/>
          <p:cNvSpPr>
            <a:spLocks noGrp="1" noChangeArrowheads="1"/>
          </p:cNvSpPr>
          <p:nvPr>
            <p:ph type="body" idx="1"/>
          </p:nvPr>
        </p:nvSpPr>
        <p:spPr/>
        <p:txBody>
          <a:bodyPr/>
          <a:lstStyle/>
          <a:p>
            <a:pPr>
              <a:buNone/>
            </a:pPr>
            <a:r>
              <a:rPr lang="en-US"/>
              <a:t>EcmaScript 5 Strict</a:t>
            </a:r>
          </a:p>
          <a:p>
            <a:pPr lvl="2">
              <a:buNone/>
            </a:pPr>
            <a:r>
              <a:rPr lang="en-US"/>
              <a:t>Tamper-proof (frozen) objects. Encapsulated closures.</a:t>
            </a:r>
          </a:p>
          <a:p>
            <a:pPr lvl="2">
              <a:buNone/>
            </a:pPr>
            <a:r>
              <a:rPr lang="en-US"/>
              <a:t>Frozen records of protected closures =&gt; High integrity</a:t>
            </a:r>
          </a:p>
          <a:p>
            <a:pPr lvl="2">
              <a:buNone/>
            </a:pPr>
            <a:endParaRPr lang="en-US"/>
          </a:p>
          <a:p>
            <a:pPr lvl="1">
              <a:buNone/>
            </a:pPr>
            <a:r>
              <a:rPr lang="en-US">
                <a:latin typeface="Arial Narrow"/>
                <a:cs typeface="Arial Narrow"/>
              </a:rPr>
              <a:t>‘use strict’;</a:t>
            </a:r>
          </a:p>
          <a:p>
            <a:pPr lvl="1">
              <a:buNone/>
            </a:pPr>
            <a:r>
              <a:rPr lang="en-US">
                <a:solidFill>
                  <a:srgbClr val="660066"/>
                </a:solidFill>
                <a:latin typeface="Arial Narrow"/>
                <a:cs typeface="Arial Narrow"/>
              </a:rPr>
              <a:t>const </a:t>
            </a:r>
            <a:r>
              <a:rPr lang="en-US" i="1">
                <a:latin typeface="Arial Narrow"/>
                <a:cs typeface="Arial Narrow"/>
              </a:rPr>
              <a:t>makeCounter </a:t>
            </a:r>
            <a:r>
              <a:rPr lang="en-US">
                <a:latin typeface="Arial Narrow"/>
                <a:cs typeface="Arial Narrow"/>
              </a:rPr>
              <a:t>= Object.freeze(</a:t>
            </a:r>
            <a:r>
              <a:rPr lang="en-US">
                <a:solidFill>
                  <a:srgbClr val="660066"/>
                </a:solidFill>
                <a:latin typeface="Arial Narrow"/>
                <a:cs typeface="Arial Narrow"/>
              </a:rPr>
              <a:t>function</a:t>
            </a:r>
            <a:r>
              <a:rPr lang="en-US">
                <a:latin typeface="Arial Narrow"/>
                <a:cs typeface="Arial Narrow"/>
              </a:rPr>
              <a:t>(</a:t>
            </a:r>
            <a:r>
              <a:rPr lang="en-US" i="1">
                <a:latin typeface="Arial Narrow"/>
                <a:cs typeface="Arial Narrow"/>
              </a:rPr>
              <a:t>count</a:t>
            </a:r>
            <a:r>
              <a:rPr lang="en-US">
                <a:latin typeface="Arial Narrow"/>
                <a:cs typeface="Arial Narrow"/>
              </a:rPr>
              <a:t>) {</a:t>
            </a:r>
          </a:p>
          <a:p>
            <a:pPr lvl="1">
              <a:buNone/>
            </a:pPr>
            <a:r>
              <a:rPr lang="en-US">
                <a:latin typeface="Arial Narrow"/>
                <a:cs typeface="Arial Narrow"/>
              </a:rPr>
              <a:t>    </a:t>
            </a:r>
            <a:r>
              <a:rPr lang="en-US">
                <a:solidFill>
                  <a:srgbClr val="660066"/>
                </a:solidFill>
                <a:latin typeface="Arial Narrow"/>
                <a:cs typeface="Arial Narrow"/>
              </a:rPr>
              <a:t>return </a:t>
            </a:r>
            <a:r>
              <a:rPr lang="en-US">
                <a:latin typeface="Arial Narrow"/>
                <a:cs typeface="Arial Narrow"/>
              </a:rPr>
              <a:t>Object.freeze({</a:t>
            </a:r>
          </a:p>
          <a:p>
            <a:pPr lvl="1">
              <a:buNone/>
            </a:pPr>
            <a:r>
              <a:rPr lang="en-US">
                <a:latin typeface="Arial Narrow"/>
                <a:cs typeface="Arial Narrow"/>
              </a:rPr>
              <a:t>        incr: Object.freeze(</a:t>
            </a:r>
            <a:r>
              <a:rPr lang="en-US">
                <a:solidFill>
                  <a:srgbClr val="660066"/>
                </a:solidFill>
                <a:latin typeface="Arial Narrow"/>
                <a:cs typeface="Arial Narrow"/>
              </a:rPr>
              <a:t>function</a:t>
            </a:r>
            <a:r>
              <a:rPr lang="en-US">
                <a:latin typeface="Arial Narrow"/>
                <a:cs typeface="Arial Narrow"/>
              </a:rPr>
              <a:t>() { </a:t>
            </a:r>
            <a:r>
              <a:rPr lang="en-US">
                <a:solidFill>
                  <a:srgbClr val="660066"/>
                </a:solidFill>
                <a:latin typeface="Arial Narrow"/>
                <a:cs typeface="Arial Narrow"/>
              </a:rPr>
              <a:t>return </a:t>
            </a:r>
            <a:r>
              <a:rPr lang="en-US">
                <a:latin typeface="Arial Narrow"/>
                <a:cs typeface="Arial Narrow"/>
              </a:rPr>
              <a:t>++count; });</a:t>
            </a:r>
          </a:p>
          <a:p>
            <a:pPr lvl="1">
              <a:buNone/>
            </a:pPr>
            <a:r>
              <a:rPr lang="en-US">
                <a:latin typeface="Arial Narrow"/>
                <a:cs typeface="Arial Narrow"/>
              </a:rPr>
              <a:t>    });</a:t>
            </a:r>
          </a:p>
          <a:p>
            <a:pPr lvl="1">
              <a:buNone/>
            </a:pPr>
            <a:r>
              <a:rPr lang="en-US">
                <a:latin typeface="Arial Narrow"/>
                <a:cs typeface="Arial Narrow"/>
              </a:rPr>
              <a: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t>Distributed Resilient Secure </a:t>
            </a:r>
            <a:r>
              <a:rPr lang="en-US"/>
              <a:t>EcmaScript</a:t>
            </a:r>
          </a:p>
        </p:txBody>
      </p:sp>
      <p:sp>
        <p:nvSpPr>
          <p:cNvPr id="7171" name="Rectangle 3" descr="Rectangle: Click to edit Master text styles&#10;Second level&#10;Third level&#10;Fourth level&#10;Fifth level"/>
          <p:cNvSpPr>
            <a:spLocks noGrp="1" noChangeArrowheads="1"/>
          </p:cNvSpPr>
          <p:nvPr>
            <p:ph type="body" idx="1"/>
          </p:nvPr>
        </p:nvSpPr>
        <p:spPr/>
        <p:txBody>
          <a:bodyPr/>
          <a:lstStyle/>
          <a:p>
            <a:pPr>
              <a:buNone/>
            </a:pPr>
            <a:r>
              <a:rPr lang="en-US"/>
              <a:t>EcmaScript Harmony</a:t>
            </a:r>
          </a:p>
          <a:p>
            <a:pPr lvl="2">
              <a:buNone/>
            </a:pPr>
            <a:r>
              <a:rPr lang="en-US"/>
              <a:t>Makes high integrity convenient</a:t>
            </a:r>
          </a:p>
          <a:p>
            <a:pPr lvl="2">
              <a:buNone/>
            </a:pPr>
            <a:r>
              <a:rPr lang="en-US"/>
              <a:t>Faithful virtualization by interposition</a:t>
            </a:r>
          </a:p>
          <a:p>
            <a:pPr lvl="2">
              <a:buNone/>
            </a:pPr>
            <a:r>
              <a:rPr lang="en-US"/>
              <a:t>Modular modules with lexical scoping</a:t>
            </a:r>
          </a:p>
          <a:p>
            <a:pPr lvl="1">
              <a:buNone/>
            </a:pPr>
            <a:endParaRPr lang="en-US">
              <a:latin typeface="Arial Narrow"/>
              <a:cs typeface="Arial Narrow"/>
            </a:endParaRPr>
          </a:p>
          <a:p>
            <a:pPr lvl="1">
              <a:buNone/>
            </a:pPr>
            <a:r>
              <a:rPr lang="en-US">
                <a:solidFill>
                  <a:srgbClr val="660066"/>
                </a:solidFill>
                <a:latin typeface="Arial Narrow"/>
                <a:cs typeface="Arial Narrow"/>
              </a:rPr>
              <a:t>const </a:t>
            </a:r>
            <a:r>
              <a:rPr lang="en-US" i="1">
                <a:latin typeface="Arial Narrow"/>
                <a:cs typeface="Arial Narrow"/>
              </a:rPr>
              <a:t>makeCounter</a:t>
            </a:r>
            <a:r>
              <a:rPr lang="en-US">
                <a:latin typeface="Arial Narrow"/>
                <a:cs typeface="Arial Narrow"/>
              </a:rPr>
              <a:t>(</a:t>
            </a:r>
            <a:r>
              <a:rPr lang="en-US" i="1">
                <a:latin typeface="Arial Narrow"/>
                <a:cs typeface="Arial Narrow"/>
              </a:rPr>
              <a:t>count</a:t>
            </a:r>
            <a:r>
              <a:rPr lang="en-US">
                <a:latin typeface="Arial Narrow"/>
                <a:cs typeface="Arial Narrow"/>
              </a:rPr>
              <a:t>) {</a:t>
            </a:r>
          </a:p>
          <a:p>
            <a:pPr lvl="1">
              <a:buNone/>
            </a:pPr>
            <a:r>
              <a:rPr lang="en-US">
                <a:latin typeface="Arial Narrow"/>
                <a:cs typeface="Arial Narrow"/>
              </a:rPr>
              <a:t>    </a:t>
            </a:r>
            <a:r>
              <a:rPr lang="en-US">
                <a:solidFill>
                  <a:srgbClr val="660066"/>
                </a:solidFill>
                <a:latin typeface="Arial Narrow"/>
                <a:cs typeface="Arial Narrow"/>
              </a:rPr>
              <a:t>return </a:t>
            </a:r>
            <a:r>
              <a:rPr lang="en-US">
                <a:latin typeface="Arial Narrow"/>
                <a:cs typeface="Arial Narrow"/>
              </a:rPr>
              <a:t>Object.freeze({</a:t>
            </a:r>
          </a:p>
          <a:p>
            <a:pPr lvl="1">
              <a:buNone/>
            </a:pPr>
            <a:r>
              <a:rPr lang="en-US">
                <a:latin typeface="Arial Narrow"/>
                <a:cs typeface="Arial Narrow"/>
              </a:rPr>
              <a:t>        incr: </a:t>
            </a:r>
            <a:r>
              <a:rPr lang="en-US">
                <a:solidFill>
                  <a:srgbClr val="660066"/>
                </a:solidFill>
                <a:latin typeface="Arial Narrow"/>
                <a:cs typeface="Arial Narrow"/>
              </a:rPr>
              <a:t>const</a:t>
            </a:r>
            <a:r>
              <a:rPr lang="en-US">
                <a:latin typeface="Arial Narrow"/>
                <a:cs typeface="Arial Narrow"/>
              </a:rPr>
              <a:t>() { </a:t>
            </a:r>
            <a:r>
              <a:rPr lang="en-US">
                <a:solidFill>
                  <a:srgbClr val="660066"/>
                </a:solidFill>
                <a:latin typeface="Arial Narrow"/>
                <a:cs typeface="Arial Narrow"/>
              </a:rPr>
              <a:t>return </a:t>
            </a:r>
            <a:r>
              <a:rPr lang="en-US">
                <a:latin typeface="Arial Narrow"/>
                <a:cs typeface="Arial Narrow"/>
              </a:rPr>
              <a:t>++count; };</a:t>
            </a:r>
          </a:p>
          <a:p>
            <a:pPr lvl="1">
              <a:buNone/>
            </a:pPr>
            <a:r>
              <a:rPr lang="en-US">
                <a:latin typeface="Arial Narrow"/>
                <a:cs typeface="Arial Narrow"/>
              </a:rPr>
              <a:t>    });</a:t>
            </a:r>
          </a:p>
          <a:p>
            <a:pPr lvl="1">
              <a:buNone/>
            </a:pPr>
            <a:r>
              <a:rPr lang="en-US">
                <a:latin typeface="Arial Narrow"/>
                <a:cs typeface="Arial Narrow"/>
              </a:rPr>
              <a: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t>Distributed Resilient </a:t>
            </a:r>
            <a:r>
              <a:rPr lang="en-US"/>
              <a:t>Secure </a:t>
            </a:r>
            <a:r>
              <a:rPr lang="en-US" sz="2400"/>
              <a:t>EcmaScript</a:t>
            </a:r>
          </a:p>
        </p:txBody>
      </p:sp>
      <p:sp>
        <p:nvSpPr>
          <p:cNvPr id="7171" name="Rectangle 3" descr="Rectangle: Click to edit Master text styles&#10;Second level&#10;Third level&#10;Fourth level&#10;Fifth level"/>
          <p:cNvSpPr>
            <a:spLocks noGrp="1" noChangeArrowheads="1"/>
          </p:cNvSpPr>
          <p:nvPr>
            <p:ph type="body" idx="1"/>
          </p:nvPr>
        </p:nvSpPr>
        <p:spPr>
          <a:xfrm>
            <a:off x="838200" y="1905000"/>
            <a:ext cx="7772400" cy="4495800"/>
          </a:xfrm>
        </p:spPr>
        <p:txBody>
          <a:bodyPr/>
          <a:lstStyle/>
          <a:p>
            <a:pPr>
              <a:buNone/>
            </a:pPr>
            <a:r>
              <a:rPr lang="en-US"/>
              <a:t>When Alice asks: </a:t>
            </a:r>
            <a:r>
              <a:rPr lang="en-US">
                <a:solidFill>
                  <a:schemeClr val="bg2">
                    <a:lumMod val="10000"/>
                  </a:schemeClr>
                </a:solidFill>
                <a:latin typeface="Arial Narrow"/>
              </a:rPr>
              <a:t>bob.foo(carol)</a:t>
            </a:r>
          </a:p>
          <a:p>
            <a:pPr lvl="2">
              <a:buNone/>
            </a:pPr>
            <a:r>
              <a:rPr lang="en-US"/>
              <a:t>Alice grants Bob access to Carol, as needed for </a:t>
            </a:r>
            <a:r>
              <a:rPr lang="en-US">
                <a:solidFill>
                  <a:schemeClr val="bg2">
                    <a:lumMod val="10000"/>
                  </a:schemeClr>
                </a:solidFill>
                <a:latin typeface="Arial Narrow"/>
              </a:rPr>
              <a:t>foo</a:t>
            </a:r>
            <a:endParaRPr lang="en-US"/>
          </a:p>
          <a:p>
            <a:pPr>
              <a:buNone/>
            </a:pPr>
            <a:r>
              <a:rPr lang="en-US"/>
              <a:t>Memory-safe encapsulated objects</a:t>
            </a:r>
          </a:p>
          <a:p>
            <a:pPr lvl="2">
              <a:buNone/>
            </a:pPr>
            <a:r>
              <a:rPr lang="en-US"/>
              <a:t>Protect objects from their outside world</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t>Distributed Resilient </a:t>
            </a:r>
            <a:r>
              <a:rPr lang="en-US"/>
              <a:t>Secure </a:t>
            </a:r>
            <a:r>
              <a:rPr lang="en-US" sz="2400"/>
              <a:t>EcmaScript</a:t>
            </a:r>
          </a:p>
        </p:txBody>
      </p:sp>
      <p:sp>
        <p:nvSpPr>
          <p:cNvPr id="7171" name="Rectangle 3" descr="Rectangle: Click to edit Master text styles&#10;Second level&#10;Third level&#10;Fourth level&#10;Fifth level"/>
          <p:cNvSpPr>
            <a:spLocks noGrp="1" noChangeArrowheads="1"/>
          </p:cNvSpPr>
          <p:nvPr>
            <p:ph type="body" idx="1"/>
          </p:nvPr>
        </p:nvSpPr>
        <p:spPr>
          <a:xfrm>
            <a:off x="838200" y="1905000"/>
            <a:ext cx="7772400" cy="4495800"/>
          </a:xfrm>
        </p:spPr>
        <p:txBody>
          <a:bodyPr/>
          <a:lstStyle/>
          <a:p>
            <a:pPr>
              <a:buNone/>
            </a:pPr>
            <a:r>
              <a:rPr lang="en-US"/>
              <a:t>When Alice asks: </a:t>
            </a:r>
            <a:r>
              <a:rPr lang="en-US">
                <a:solidFill>
                  <a:schemeClr val="bg2">
                    <a:lumMod val="10000"/>
                  </a:schemeClr>
                </a:solidFill>
                <a:latin typeface="Arial Narrow"/>
              </a:rPr>
              <a:t>bob.foo(carol)</a:t>
            </a:r>
          </a:p>
          <a:p>
            <a:pPr lvl="2">
              <a:buNone/>
            </a:pPr>
            <a:r>
              <a:rPr lang="en-US"/>
              <a:t>Alice grants Bob access to Carol, as needed for </a:t>
            </a:r>
            <a:r>
              <a:rPr lang="en-US">
                <a:solidFill>
                  <a:schemeClr val="bg2">
                    <a:lumMod val="10000"/>
                  </a:schemeClr>
                </a:solidFill>
                <a:latin typeface="Arial Narrow"/>
              </a:rPr>
              <a:t>foo</a:t>
            </a:r>
            <a:endParaRPr lang="en-US"/>
          </a:p>
          <a:p>
            <a:pPr>
              <a:buNone/>
            </a:pPr>
            <a:r>
              <a:rPr lang="en-US"/>
              <a:t>Memory-safe encapsulated objects</a:t>
            </a:r>
          </a:p>
          <a:p>
            <a:pPr lvl="2">
              <a:buNone/>
            </a:pPr>
            <a:r>
              <a:rPr lang="en-US"/>
              <a:t>Protect objects from their outside world</a:t>
            </a:r>
          </a:p>
          <a:p>
            <a:pPr>
              <a:buNone/>
            </a:pPr>
            <a:endParaRPr lang="en-US"/>
          </a:p>
          <a:p>
            <a:pPr>
              <a:buNone/>
            </a:pPr>
            <a:r>
              <a:rPr lang="en-US"/>
              <a:t>OCaps: Causality only by references</a:t>
            </a:r>
          </a:p>
          <a:p>
            <a:pPr lvl="2">
              <a:buNone/>
            </a:pPr>
            <a:r>
              <a:rPr lang="en-US"/>
              <a:t>No powerful references by default</a:t>
            </a:r>
          </a:p>
          <a:p>
            <a:pPr lvl="2">
              <a:buNone/>
            </a:pPr>
            <a:r>
              <a:rPr lang="en-US"/>
              <a:t>Protect world from objects</a:t>
            </a:r>
          </a:p>
          <a:p>
            <a:pPr>
              <a:buNone/>
            </a:pPr>
            <a:r>
              <a:rPr lang="en-US"/>
              <a:t>Reference graph === Access graph</a:t>
            </a:r>
          </a:p>
          <a:p>
            <a:pPr lvl="2">
              <a:buNone/>
            </a:pPr>
            <a:r>
              <a:rPr lang="en-US"/>
              <a:t>Deny authority by witholding connectivity</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t>Distributed Resilient </a:t>
            </a:r>
            <a:r>
              <a:rPr lang="en-US"/>
              <a:t>Secure </a:t>
            </a:r>
            <a:r>
              <a:rPr lang="en-US" sz="2400"/>
              <a:t>EcmaScript</a:t>
            </a:r>
          </a:p>
        </p:txBody>
      </p:sp>
      <p:sp>
        <p:nvSpPr>
          <p:cNvPr id="7171" name="Rectangle 3" descr="Rectangle: Click to edit Master text styles&#10;Second level&#10;Third level&#10;Fourth level&#10;Fifth level"/>
          <p:cNvSpPr>
            <a:spLocks noGrp="1" noChangeArrowheads="1"/>
          </p:cNvSpPr>
          <p:nvPr>
            <p:ph type="body" idx="1"/>
          </p:nvPr>
        </p:nvSpPr>
        <p:spPr/>
        <p:txBody>
          <a:bodyPr/>
          <a:lstStyle/>
          <a:p>
            <a:pPr>
              <a:buNone/>
            </a:pPr>
            <a:r>
              <a:rPr lang="en-US"/>
              <a:t>Java : Joe-E :: EcmaScript : SES</a:t>
            </a:r>
          </a:p>
          <a:p>
            <a:pPr lvl="2">
              <a:buNone/>
            </a:pPr>
            <a:r>
              <a:rPr lang="en-US"/>
              <a:t>Defensive Consistency &amp; Natural POLA</a:t>
            </a:r>
          </a:p>
          <a:p>
            <a:pPr>
              <a:buNone/>
            </a:pPr>
            <a:endParaRPr lang="en-US"/>
          </a:p>
          <a:p>
            <a:pPr>
              <a:buNone/>
            </a:pPr>
            <a:r>
              <a:rPr lang="en-US"/>
              <a:t>SES ⊂ (ES5 Strict + a bit of ES-Harmony)</a:t>
            </a:r>
          </a:p>
          <a:p>
            <a:pPr lvl="2">
              <a:buNone/>
            </a:pPr>
            <a:r>
              <a:rPr lang="en-US"/>
              <a:t>Deny access to global variables, global object</a:t>
            </a:r>
          </a:p>
          <a:p>
            <a:pPr lvl="2">
              <a:buNone/>
            </a:pPr>
            <a:r>
              <a:rPr lang="en-US"/>
              <a:t>Delete non-whitelisted properties</a:t>
            </a:r>
          </a:p>
          <a:p>
            <a:pPr lvl="2">
              <a:buNone/>
            </a:pPr>
            <a:r>
              <a:rPr lang="en-US"/>
              <a:t>Freeze accessible primordials (</a:t>
            </a:r>
            <a:r>
              <a:rPr lang="en-US">
                <a:solidFill>
                  <a:schemeClr val="bg2">
                    <a:lumMod val="10000"/>
                  </a:schemeClr>
                </a:solidFill>
                <a:latin typeface="Arial Narrow"/>
                <a:cs typeface="Arial Narrow"/>
              </a:rPr>
              <a:t>Object</a:t>
            </a:r>
            <a:r>
              <a:rPr lang="en-US">
                <a:latin typeface="Arial Narrow"/>
                <a:cs typeface="Arial Narrow"/>
              </a:rPr>
              <a:t>, </a:t>
            </a:r>
            <a:r>
              <a:rPr lang="en-US">
                <a:solidFill>
                  <a:srgbClr val="090E21"/>
                </a:solidFill>
                <a:latin typeface="Arial Narrow"/>
                <a:cs typeface="Arial Narrow"/>
              </a:rPr>
              <a:t>Array</a:t>
            </a:r>
            <a:r>
              <a:rPr lang="en-US">
                <a:latin typeface="Arial Narrow"/>
                <a:cs typeface="Arial Narrow"/>
              </a:rPr>
              <a:t>, </a:t>
            </a:r>
            <a:r>
              <a:rPr lang="en-US">
                <a:solidFill>
                  <a:srgbClr val="090E21"/>
                </a:solidFill>
                <a:latin typeface="Arial Narrow"/>
                <a:cs typeface="Arial Narrow"/>
              </a:rPr>
              <a:t>Array.prototype</a:t>
            </a:r>
            <a:r>
              <a:rPr lang="en-US">
                <a:latin typeface="Arial Narrow"/>
                <a:cs typeface="Arial Narrow"/>
              </a:rPr>
              <a:t>,…)</a:t>
            </a:r>
            <a:endParaRPr lang="en-US"/>
          </a:p>
          <a:p>
            <a:pPr lvl="2">
              <a:buNone/>
            </a:pPr>
            <a:r>
              <a:rPr lang="en-US"/>
              <a:t>Restrict </a:t>
            </a:r>
            <a:r>
              <a:rPr lang="en-US">
                <a:solidFill>
                  <a:schemeClr val="bg2">
                    <a:lumMod val="10000"/>
                  </a:schemeClr>
                </a:solidFill>
                <a:latin typeface="Arial Narrow"/>
                <a:cs typeface="Arial Narrow"/>
              </a:rPr>
              <a:t>eval()</a:t>
            </a:r>
            <a:r>
              <a:rPr lang="en-US"/>
              <a:t> and </a:t>
            </a:r>
            <a:r>
              <a:rPr lang="en-US">
                <a:solidFill>
                  <a:schemeClr val="bg2">
                    <a:lumMod val="10000"/>
                  </a:schemeClr>
                </a:solidFill>
                <a:latin typeface="Arial Narrow"/>
                <a:cs typeface="Arial Narrow"/>
              </a:rPr>
              <a:t>Function()</a:t>
            </a:r>
            <a:r>
              <a:rPr lang="en-US"/>
              <a:t> to SES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t>Distributed Resilient </a:t>
            </a:r>
            <a:r>
              <a:rPr lang="en-US"/>
              <a:t>Secure </a:t>
            </a:r>
            <a:r>
              <a:rPr lang="en-US" sz="2400"/>
              <a:t>EcmaScript</a:t>
            </a:r>
          </a:p>
        </p:txBody>
      </p:sp>
      <p:sp>
        <p:nvSpPr>
          <p:cNvPr id="7171" name="Rectangle 3" descr="Rectangle: Click to edit Master text styles&#10;Second level&#10;Third level&#10;Fourth level&#10;Fifth level"/>
          <p:cNvSpPr>
            <a:spLocks noGrp="1" noChangeArrowheads="1"/>
          </p:cNvSpPr>
          <p:nvPr>
            <p:ph type="body" idx="1"/>
          </p:nvPr>
        </p:nvSpPr>
        <p:spPr>
          <a:xfrm>
            <a:off x="533400" y="1676400"/>
            <a:ext cx="7772400" cy="4800600"/>
          </a:xfrm>
        </p:spPr>
        <p:txBody>
          <a:bodyPr/>
          <a:lstStyle/>
          <a:p>
            <a:pPr lvl="0">
              <a:buClr>
                <a:srgbClr val="6F89F7"/>
              </a:buClr>
              <a:buNone/>
            </a:pPr>
            <a:r>
              <a:rPr lang="en-US">
                <a:solidFill>
                  <a:srgbClr val="40458C"/>
                </a:solidFill>
              </a:rPr>
              <a:t>Easy Secure JavaScript Mashups Impossible?</a:t>
            </a:r>
          </a:p>
          <a:p>
            <a:pPr>
              <a:buNone/>
            </a:pPr>
            <a:endParaRPr lang="en-US" sz="2000">
              <a:solidFill>
                <a:schemeClr val="tx2"/>
              </a:solidFill>
              <a:latin typeface="Arial Narrow"/>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t>Distributed Resilient </a:t>
            </a:r>
            <a:r>
              <a:rPr lang="en-US"/>
              <a:t>Secure </a:t>
            </a:r>
            <a:r>
              <a:rPr lang="en-US" sz="2400"/>
              <a:t>EcmaScript</a:t>
            </a:r>
          </a:p>
        </p:txBody>
      </p:sp>
      <p:sp>
        <p:nvSpPr>
          <p:cNvPr id="7171" name="Rectangle 3" descr="Rectangle: Click to edit Master text styles&#10;Second level&#10;Third level&#10;Fourth level&#10;Fifth level"/>
          <p:cNvSpPr>
            <a:spLocks noGrp="1" noChangeArrowheads="1"/>
          </p:cNvSpPr>
          <p:nvPr>
            <p:ph type="body" idx="1"/>
          </p:nvPr>
        </p:nvSpPr>
        <p:spPr>
          <a:xfrm>
            <a:off x="533400" y="1676400"/>
            <a:ext cx="7772400" cy="4800600"/>
          </a:xfrm>
        </p:spPr>
        <p:txBody>
          <a:bodyPr/>
          <a:lstStyle/>
          <a:p>
            <a:pPr lvl="0">
              <a:buClr>
                <a:srgbClr val="6F89F7"/>
              </a:buClr>
              <a:buNone/>
            </a:pPr>
            <a:r>
              <a:rPr lang="en-US">
                <a:solidFill>
                  <a:srgbClr val="40458C"/>
                </a:solidFill>
              </a:rPr>
              <a:t>Easy Secure JavaScript Mashups Impossible?</a:t>
            </a:r>
          </a:p>
          <a:p>
            <a:pPr lvl="0">
              <a:buClr>
                <a:srgbClr val="6F89F7"/>
              </a:buClr>
              <a:buNone/>
            </a:pPr>
            <a:endParaRPr lang="en-US">
              <a:solidFill>
                <a:srgbClr val="40458C"/>
              </a:solidFill>
            </a:endParaRPr>
          </a:p>
          <a:p>
            <a:pPr lvl="0">
              <a:buClr>
                <a:srgbClr val="6F89F7"/>
              </a:buClr>
              <a:buNone/>
            </a:pPr>
            <a:r>
              <a:rPr lang="en-US">
                <a:solidFill>
                  <a:srgbClr val="40458C"/>
                </a:solidFill>
              </a:rPr>
              <a:t>The counter example:</a:t>
            </a:r>
            <a:endParaRPr lang="en-US" sz="2000">
              <a:solidFill>
                <a:schemeClr val="tx2"/>
              </a:solidFill>
              <a:latin typeface="Arial Narrow"/>
            </a:endParaRPr>
          </a:p>
          <a:p>
            <a:pPr lvl="1">
              <a:buNone/>
            </a:pPr>
            <a:endParaRPr lang="en-US" sz="2000">
              <a:solidFill>
                <a:schemeClr val="tx2"/>
              </a:solidFill>
              <a:latin typeface="Arial Narrow"/>
            </a:endParaRPr>
          </a:p>
          <a:p>
            <a:pPr lvl="1">
              <a:buNone/>
            </a:pPr>
            <a:r>
              <a:rPr lang="en-US" sz="2000">
                <a:solidFill>
                  <a:schemeClr val="tx2"/>
                </a:solidFill>
                <a:latin typeface="Arial Narrow"/>
              </a:rPr>
              <a:t>const </a:t>
            </a:r>
            <a:r>
              <a:rPr lang="en-US" sz="2000" i="1">
                <a:solidFill>
                  <a:schemeClr val="bg2">
                    <a:lumMod val="10000"/>
                  </a:schemeClr>
                </a:solidFill>
                <a:latin typeface="Arial Narrow"/>
              </a:rPr>
              <a:t>bobEndowments </a:t>
            </a:r>
            <a:r>
              <a:rPr lang="en-US" sz="2000">
                <a:solidFill>
                  <a:schemeClr val="bg2">
                    <a:lumMod val="10000"/>
                  </a:schemeClr>
                </a:solidFill>
                <a:latin typeface="Arial Narrow"/>
              </a:rPr>
              <a:t>= Object.freeze({counter: makeCounter(0)});</a:t>
            </a:r>
          </a:p>
          <a:p>
            <a:pPr lvl="1">
              <a:buNone/>
            </a:pPr>
            <a:r>
              <a:rPr lang="en-US" sz="2000">
                <a:solidFill>
                  <a:schemeClr val="tx2"/>
                </a:solidFill>
                <a:latin typeface="Arial Narrow"/>
              </a:rPr>
              <a:t>const </a:t>
            </a:r>
            <a:r>
              <a:rPr lang="en-US" sz="2000" i="1">
                <a:solidFill>
                  <a:schemeClr val="bg2">
                    <a:lumMod val="10000"/>
                  </a:schemeClr>
                </a:solidFill>
                <a:latin typeface="Arial Narrow"/>
              </a:rPr>
              <a:t>bobMakerCode </a:t>
            </a:r>
            <a:r>
              <a:rPr lang="en-US" sz="2000">
                <a:solidFill>
                  <a:schemeClr val="bg2">
                    <a:lumMod val="10000"/>
                  </a:schemeClr>
                </a:solidFill>
                <a:latin typeface="Arial Narrow"/>
              </a:rPr>
              <a:t>= </a:t>
            </a:r>
            <a:r>
              <a:rPr lang="en-US" sz="2000">
                <a:solidFill>
                  <a:schemeClr val="bg2">
                    <a:lumMod val="10000"/>
                  </a:schemeClr>
                </a:solidFill>
              </a:rPr>
              <a:t>//... fetch potentially malicious code ...</a:t>
            </a:r>
          </a:p>
          <a:p>
            <a:pPr lvl="1">
              <a:buNone/>
            </a:pPr>
            <a:r>
              <a:rPr lang="en-US" sz="2000">
                <a:solidFill>
                  <a:schemeClr val="tx2"/>
                </a:solidFill>
                <a:latin typeface="Arial Narrow"/>
              </a:rPr>
              <a:t>const </a:t>
            </a:r>
            <a:r>
              <a:rPr lang="en-US" sz="2000" i="1">
                <a:solidFill>
                  <a:schemeClr val="bg2">
                    <a:lumMod val="10000"/>
                  </a:schemeClr>
                </a:solidFill>
                <a:latin typeface="Arial Narrow"/>
              </a:rPr>
              <a:t>bob </a:t>
            </a:r>
            <a:r>
              <a:rPr lang="en-US" sz="2000">
                <a:solidFill>
                  <a:schemeClr val="bg2">
                    <a:lumMod val="10000"/>
                  </a:schemeClr>
                </a:solidFill>
                <a:latin typeface="Arial Narrow"/>
              </a:rPr>
              <a:t>= eval(bobMakerCode).make(bobEndowments);</a:t>
            </a:r>
          </a:p>
          <a:p>
            <a:pPr lvl="1">
              <a:buNone/>
            </a:pPr>
            <a:endParaRPr lang="en-US">
              <a:solidFill>
                <a:srgbClr val="40458C"/>
              </a:solidFill>
            </a:endParaRPr>
          </a:p>
          <a:p>
            <a:pPr lvl="0">
              <a:buClr>
                <a:srgbClr val="6F89F7"/>
              </a:buClr>
              <a:buNone/>
            </a:pPr>
            <a:r>
              <a:rPr lang="en-US">
                <a:solidFill>
                  <a:srgbClr val="40458C"/>
                </a:solidFill>
              </a:rPr>
              <a:t>Bob can </a:t>
            </a:r>
            <a:r>
              <a:rPr lang="en-US" i="1">
                <a:solidFill>
                  <a:srgbClr val="40458C"/>
                </a:solidFill>
              </a:rPr>
              <a:t>only</a:t>
            </a:r>
            <a:r>
              <a:rPr lang="en-US">
                <a:solidFill>
                  <a:srgbClr val="40458C"/>
                </a:solidFill>
              </a:rPr>
              <a:t> count.</a:t>
            </a:r>
          </a:p>
          <a:p>
            <a:pPr lvl="1">
              <a:buNone/>
            </a:pPr>
            <a:endParaRPr lang="en-US" sz="2000">
              <a:solidFill>
                <a:schemeClr val="bg2">
                  <a:lumMod val="10000"/>
                </a:schemeClr>
              </a:solidFill>
              <a:latin typeface="Arial Narrow"/>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 name="Rectangle 40"/>
          <p:cNvSpPr/>
          <p:nvPr/>
        </p:nvSpPr>
        <p:spPr bwMode="auto">
          <a:xfrm>
            <a:off x="914400" y="1905000"/>
            <a:ext cx="2286000" cy="39624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17" name="Rectangle 16"/>
          <p:cNvSpPr/>
          <p:nvPr/>
        </p:nvSpPr>
        <p:spPr bwMode="auto">
          <a:xfrm>
            <a:off x="6172200" y="2057400"/>
            <a:ext cx="1066800" cy="10668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2" name="Title 1"/>
          <p:cNvSpPr>
            <a:spLocks noGrp="1"/>
          </p:cNvSpPr>
          <p:nvPr>
            <p:ph type="title"/>
          </p:nvPr>
        </p:nvSpPr>
        <p:spPr/>
        <p:txBody>
          <a:bodyPr/>
          <a:lstStyle/>
          <a:p>
            <a:r>
              <a:rPr lang="en-US"/>
              <a:t>A Web of Distributed Objects</a:t>
            </a:r>
          </a:p>
        </p:txBody>
      </p:sp>
      <p:grpSp>
        <p:nvGrpSpPr>
          <p:cNvPr id="3" name="Group 6"/>
          <p:cNvGrpSpPr/>
          <p:nvPr/>
        </p:nvGrpSpPr>
        <p:grpSpPr>
          <a:xfrm>
            <a:off x="6248400" y="2148840"/>
            <a:ext cx="914400" cy="899160"/>
            <a:chOff x="5638800" y="2148840"/>
            <a:chExt cx="1746314" cy="857485"/>
          </a:xfrm>
        </p:grpSpPr>
        <p:sp>
          <p:nvSpPr>
            <p:cNvPr id="5" name="Curved Left Arrow 4"/>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6" name="Curved Left Arrow 5"/>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18" name="TextBox 17"/>
          <p:cNvSpPr txBox="1"/>
          <p:nvPr/>
        </p:nvSpPr>
        <p:spPr>
          <a:xfrm>
            <a:off x="7239000" y="2286000"/>
            <a:ext cx="1353105" cy="461665"/>
          </a:xfrm>
          <a:prstGeom prst="rect">
            <a:avLst/>
          </a:prstGeom>
          <a:noFill/>
        </p:spPr>
        <p:txBody>
          <a:bodyPr wrap="none" rtlCol="0">
            <a:spAutoFit/>
          </a:bodyPr>
          <a:lstStyle/>
          <a:p>
            <a:r>
              <a:rPr lang="en-US"/>
              <a:t>ServerJS</a:t>
            </a:r>
          </a:p>
        </p:txBody>
      </p:sp>
      <p:sp>
        <p:nvSpPr>
          <p:cNvPr id="19" name="Rectangle 18"/>
          <p:cNvSpPr/>
          <p:nvPr/>
        </p:nvSpPr>
        <p:spPr bwMode="auto">
          <a:xfrm>
            <a:off x="6172200" y="4648200"/>
            <a:ext cx="1066800" cy="1066800"/>
          </a:xfrm>
          <a:prstGeom prst="rect">
            <a:avLst/>
          </a:prstGeom>
          <a:solidFill>
            <a:schemeClr val="bg1">
              <a:lumMod val="8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4" name="Group 19"/>
          <p:cNvGrpSpPr/>
          <p:nvPr/>
        </p:nvGrpSpPr>
        <p:grpSpPr>
          <a:xfrm>
            <a:off x="6248400" y="4739640"/>
            <a:ext cx="914400" cy="899160"/>
            <a:chOff x="5638800" y="2148840"/>
            <a:chExt cx="1746314" cy="857485"/>
          </a:xfrm>
        </p:grpSpPr>
        <p:sp>
          <p:nvSpPr>
            <p:cNvPr id="21" name="Curved Left Arrow 20"/>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22" name="Curved Left Arrow 21"/>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23" name="TextBox 22"/>
          <p:cNvSpPr txBox="1"/>
          <p:nvPr/>
        </p:nvSpPr>
        <p:spPr>
          <a:xfrm>
            <a:off x="7239000" y="4876800"/>
            <a:ext cx="1353105" cy="461665"/>
          </a:xfrm>
          <a:prstGeom prst="rect">
            <a:avLst/>
          </a:prstGeom>
          <a:noFill/>
        </p:spPr>
        <p:txBody>
          <a:bodyPr wrap="none" rtlCol="0">
            <a:spAutoFit/>
          </a:bodyPr>
          <a:lstStyle/>
          <a:p>
            <a:r>
              <a:rPr lang="en-US"/>
              <a:t>ServerJS</a:t>
            </a:r>
          </a:p>
        </p:txBody>
      </p:sp>
      <p:sp>
        <p:nvSpPr>
          <p:cNvPr id="31" name="Rectangle 30"/>
          <p:cNvSpPr/>
          <p:nvPr/>
        </p:nvSpPr>
        <p:spPr bwMode="auto">
          <a:xfrm>
            <a:off x="1991300" y="2057400"/>
            <a:ext cx="1066800" cy="1066800"/>
          </a:xfrm>
          <a:prstGeom prst="rect">
            <a:avLst/>
          </a:prstGeom>
          <a:solidFill>
            <a:schemeClr val="bg1">
              <a:lumMod val="9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7" name="Group 31"/>
          <p:cNvGrpSpPr/>
          <p:nvPr/>
        </p:nvGrpSpPr>
        <p:grpSpPr>
          <a:xfrm>
            <a:off x="2067500" y="2148840"/>
            <a:ext cx="914400" cy="899160"/>
            <a:chOff x="5638800" y="2148840"/>
            <a:chExt cx="1746314" cy="857485"/>
          </a:xfrm>
        </p:grpSpPr>
        <p:sp>
          <p:nvSpPr>
            <p:cNvPr id="33" name="Curved Left Arrow 32"/>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34" name="Curved Left Arrow 33"/>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35" name="TextBox 34"/>
          <p:cNvSpPr txBox="1"/>
          <p:nvPr/>
        </p:nvSpPr>
        <p:spPr>
          <a:xfrm>
            <a:off x="990600" y="2286000"/>
            <a:ext cx="1032855" cy="461665"/>
          </a:xfrm>
          <a:prstGeom prst="rect">
            <a:avLst/>
          </a:prstGeom>
          <a:noFill/>
        </p:spPr>
        <p:txBody>
          <a:bodyPr wrap="none" rtlCol="0">
            <a:spAutoFit/>
          </a:bodyPr>
          <a:lstStyle/>
          <a:p>
            <a:r>
              <a:rPr lang="en-US"/>
              <a:t>Frame</a:t>
            </a:r>
          </a:p>
        </p:txBody>
      </p:sp>
      <p:sp>
        <p:nvSpPr>
          <p:cNvPr id="36" name="Rectangle 35"/>
          <p:cNvSpPr/>
          <p:nvPr/>
        </p:nvSpPr>
        <p:spPr bwMode="auto">
          <a:xfrm>
            <a:off x="1991300" y="4648200"/>
            <a:ext cx="1066800" cy="1066800"/>
          </a:xfrm>
          <a:prstGeom prst="rect">
            <a:avLst/>
          </a:prstGeom>
          <a:solidFill>
            <a:schemeClr val="bg1">
              <a:lumMod val="95000"/>
            </a:schemeClr>
          </a:solidFill>
          <a:ln w="9525" cap="flat" cmpd="sng" algn="ctr">
            <a:solidFill>
              <a:schemeClr val="bg2">
                <a:lumMod val="10000"/>
              </a:schemeClr>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grpSp>
        <p:nvGrpSpPr>
          <p:cNvPr id="8" name="Group 36"/>
          <p:cNvGrpSpPr/>
          <p:nvPr/>
        </p:nvGrpSpPr>
        <p:grpSpPr>
          <a:xfrm>
            <a:off x="2067500" y="4739640"/>
            <a:ext cx="914400" cy="899160"/>
            <a:chOff x="5638800" y="2148840"/>
            <a:chExt cx="1746314" cy="857485"/>
          </a:xfrm>
        </p:grpSpPr>
        <p:sp>
          <p:nvSpPr>
            <p:cNvPr id="38" name="Curved Left Arrow 37"/>
            <p:cNvSpPr/>
            <p:nvPr/>
          </p:nvSpPr>
          <p:spPr bwMode="auto">
            <a:xfrm>
              <a:off x="6562154" y="2183365"/>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sp>
        <p:sp>
          <p:nvSpPr>
            <p:cNvPr id="39" name="Curved Left Arrow 38"/>
            <p:cNvSpPr/>
            <p:nvPr/>
          </p:nvSpPr>
          <p:spPr bwMode="auto">
            <a:xfrm>
              <a:off x="5638800" y="2148840"/>
              <a:ext cx="822960" cy="822960"/>
            </a:xfrm>
            <a:prstGeom prst="curvedLeftArrow">
              <a:avLst/>
            </a:prstGeom>
            <a:solidFill>
              <a:schemeClr val="accent1"/>
            </a:solidFill>
            <a:ln w="9525" cap="flat" cmpd="sng" algn="ctr">
              <a:solidFill>
                <a:schemeClr val="tx1"/>
              </a:solidFill>
              <a:prstDash val="solid"/>
              <a:round/>
              <a:headEnd type="none" w="med" len="med"/>
              <a:tailEnd type="none" w="med" len="med"/>
            </a:ln>
            <a:effectLst/>
            <a:scene3d>
              <a:camera prst="orthographicFront">
                <a:rot lat="0" lon="0" rev="10800000"/>
              </a:camera>
              <a:lightRig rig="threePt" dir="t"/>
            </a:scene3d>
          </p:spPr>
        </p:sp>
      </p:grpSp>
      <p:sp>
        <p:nvSpPr>
          <p:cNvPr id="40" name="TextBox 39"/>
          <p:cNvSpPr txBox="1"/>
          <p:nvPr/>
        </p:nvSpPr>
        <p:spPr>
          <a:xfrm>
            <a:off x="990600" y="4876800"/>
            <a:ext cx="1032855" cy="461665"/>
          </a:xfrm>
          <a:prstGeom prst="rect">
            <a:avLst/>
          </a:prstGeom>
          <a:noFill/>
        </p:spPr>
        <p:txBody>
          <a:bodyPr wrap="none" rtlCol="0">
            <a:spAutoFit/>
          </a:bodyPr>
          <a:lstStyle/>
          <a:p>
            <a:r>
              <a:rPr lang="en-US"/>
              <a:t>Frame</a:t>
            </a:r>
          </a:p>
        </p:txBody>
      </p:sp>
      <p:sp>
        <p:nvSpPr>
          <p:cNvPr id="42" name="TextBox 41"/>
          <p:cNvSpPr txBox="1"/>
          <p:nvPr/>
        </p:nvSpPr>
        <p:spPr>
          <a:xfrm>
            <a:off x="228600" y="3657600"/>
            <a:ext cx="1287532" cy="461665"/>
          </a:xfrm>
          <a:prstGeom prst="rect">
            <a:avLst/>
          </a:prstGeom>
          <a:solidFill>
            <a:schemeClr val="bg1">
              <a:lumMod val="85000"/>
            </a:schemeClr>
          </a:solidFill>
          <a:ln>
            <a:solidFill>
              <a:schemeClr val="bg2">
                <a:lumMod val="10000"/>
              </a:schemeClr>
            </a:solidFill>
          </a:ln>
        </p:spPr>
        <p:txBody>
          <a:bodyPr wrap="none" rtlCol="0">
            <a:spAutoFit/>
          </a:bodyPr>
          <a:lstStyle/>
          <a:p>
            <a:r>
              <a:rPr lang="en-US"/>
              <a:t>Browser</a:t>
            </a:r>
          </a:p>
        </p:txBody>
      </p:sp>
      <p:cxnSp>
        <p:nvCxnSpPr>
          <p:cNvPr id="44" name="Straight Arrow Connector 43"/>
          <p:cNvCxnSpPr/>
          <p:nvPr/>
        </p:nvCxnSpPr>
        <p:spPr bwMode="auto">
          <a:xfrm>
            <a:off x="3048000" y="2438400"/>
            <a:ext cx="3124200" cy="1588"/>
          </a:xfrm>
          <a:prstGeom prst="straightConnector1">
            <a:avLst/>
          </a:prstGeom>
          <a:solidFill>
            <a:schemeClr val="accent1"/>
          </a:solidFill>
          <a:ln w="12700" cap="flat" cmpd="sng" algn="ctr">
            <a:solidFill>
              <a:schemeClr val="tx1"/>
            </a:solidFill>
            <a:prstDash val="solid"/>
            <a:round/>
            <a:headEnd type="none" w="med" len="med"/>
            <a:tailEnd type="stealth" w="lg" len="lg"/>
          </a:ln>
          <a:effectLst/>
        </p:spPr>
      </p:cxnSp>
      <p:sp>
        <p:nvSpPr>
          <p:cNvPr id="46" name="TextBox 45"/>
          <p:cNvSpPr txBox="1"/>
          <p:nvPr/>
        </p:nvSpPr>
        <p:spPr>
          <a:xfrm>
            <a:off x="3450610" y="2057400"/>
            <a:ext cx="1928733" cy="400110"/>
          </a:xfrm>
          <a:prstGeom prst="rect">
            <a:avLst/>
          </a:prstGeom>
          <a:noFill/>
        </p:spPr>
        <p:txBody>
          <a:bodyPr wrap="none" rtlCol="0">
            <a:spAutoFit/>
          </a:bodyPr>
          <a:lstStyle/>
          <a:p>
            <a:r>
              <a:rPr lang="en-US" sz="2000"/>
              <a:t>XHR GET/POST</a:t>
            </a:r>
          </a:p>
        </p:txBody>
      </p:sp>
      <p:cxnSp>
        <p:nvCxnSpPr>
          <p:cNvPr id="49" name="Straight Arrow Connector 48"/>
          <p:cNvCxnSpPr/>
          <p:nvPr/>
        </p:nvCxnSpPr>
        <p:spPr bwMode="auto">
          <a:xfrm rot="10800000">
            <a:off x="3048000" y="2743200"/>
            <a:ext cx="3124200" cy="1588"/>
          </a:xfrm>
          <a:prstGeom prst="straightConnector1">
            <a:avLst/>
          </a:prstGeom>
          <a:solidFill>
            <a:schemeClr val="accent1"/>
          </a:solidFill>
          <a:ln w="15875" cap="flat" cmpd="sng" algn="ctr">
            <a:solidFill>
              <a:schemeClr val="tx1"/>
            </a:solidFill>
            <a:prstDash val="solid"/>
            <a:round/>
            <a:headEnd type="none" w="med" len="med"/>
            <a:tailEnd type="stealth" w="lg" len="lg"/>
          </a:ln>
          <a:effectLst/>
        </p:spPr>
      </p:cxnSp>
      <p:sp>
        <p:nvSpPr>
          <p:cNvPr id="51" name="TextBox 50"/>
          <p:cNvSpPr txBox="1"/>
          <p:nvPr/>
        </p:nvSpPr>
        <p:spPr>
          <a:xfrm>
            <a:off x="3368879" y="2667000"/>
            <a:ext cx="2408206" cy="400110"/>
          </a:xfrm>
          <a:prstGeom prst="rect">
            <a:avLst/>
          </a:prstGeom>
          <a:noFill/>
        </p:spPr>
        <p:txBody>
          <a:bodyPr wrap="none" rtlCol="0">
            <a:spAutoFit/>
          </a:bodyPr>
          <a:lstStyle/>
          <a:p>
            <a:r>
              <a:rPr lang="en-US" sz="2000"/>
              <a:t>XHR Response, SSE</a:t>
            </a:r>
          </a:p>
        </p:txBody>
      </p:sp>
      <p:cxnSp>
        <p:nvCxnSpPr>
          <p:cNvPr id="52" name="Straight Arrow Connector 51"/>
          <p:cNvCxnSpPr/>
          <p:nvPr/>
        </p:nvCxnSpPr>
        <p:spPr bwMode="auto">
          <a:xfrm>
            <a:off x="3048000" y="5010090"/>
            <a:ext cx="3124200" cy="1588"/>
          </a:xfrm>
          <a:prstGeom prst="straightConnector1">
            <a:avLst/>
          </a:prstGeom>
          <a:solidFill>
            <a:schemeClr val="accent1"/>
          </a:solidFill>
          <a:ln w="12700" cap="flat" cmpd="sng" algn="ctr">
            <a:solidFill>
              <a:schemeClr val="tx1"/>
            </a:solidFill>
            <a:prstDash val="solid"/>
            <a:round/>
            <a:headEnd type="none" w="med" len="med"/>
            <a:tailEnd type="stealth" w="lg" len="lg"/>
          </a:ln>
          <a:effectLst/>
        </p:spPr>
      </p:cxnSp>
      <p:cxnSp>
        <p:nvCxnSpPr>
          <p:cNvPr id="54" name="Straight Arrow Connector 53"/>
          <p:cNvCxnSpPr/>
          <p:nvPr/>
        </p:nvCxnSpPr>
        <p:spPr bwMode="auto">
          <a:xfrm rot="10800000">
            <a:off x="3048000" y="5314890"/>
            <a:ext cx="3124200" cy="1588"/>
          </a:xfrm>
          <a:prstGeom prst="straightConnector1">
            <a:avLst/>
          </a:prstGeom>
          <a:solidFill>
            <a:schemeClr val="accent1"/>
          </a:solidFill>
          <a:ln w="15875" cap="flat" cmpd="sng" algn="ctr">
            <a:solidFill>
              <a:schemeClr val="tx1"/>
            </a:solidFill>
            <a:prstDash val="solid"/>
            <a:round/>
            <a:headEnd type="none" w="med" len="med"/>
            <a:tailEnd type="stealth" w="lg" len="lg"/>
          </a:ln>
          <a:effectLst/>
        </p:spPr>
      </p:cxnSp>
      <p:sp>
        <p:nvSpPr>
          <p:cNvPr id="37" name="TextBox 36"/>
          <p:cNvSpPr txBox="1"/>
          <p:nvPr/>
        </p:nvSpPr>
        <p:spPr>
          <a:xfrm>
            <a:off x="3450610" y="4648200"/>
            <a:ext cx="1928733" cy="400110"/>
          </a:xfrm>
          <a:prstGeom prst="rect">
            <a:avLst/>
          </a:prstGeom>
          <a:noFill/>
        </p:spPr>
        <p:txBody>
          <a:bodyPr wrap="none" rtlCol="0">
            <a:spAutoFit/>
          </a:bodyPr>
          <a:lstStyle/>
          <a:p>
            <a:r>
              <a:rPr lang="en-US" sz="2000"/>
              <a:t>XHR GET/POST</a:t>
            </a:r>
          </a:p>
        </p:txBody>
      </p:sp>
      <p:sp>
        <p:nvSpPr>
          <p:cNvPr id="43" name="TextBox 42"/>
          <p:cNvSpPr txBox="1"/>
          <p:nvPr/>
        </p:nvSpPr>
        <p:spPr>
          <a:xfrm>
            <a:off x="3368879" y="5257800"/>
            <a:ext cx="2408206" cy="400110"/>
          </a:xfrm>
          <a:prstGeom prst="rect">
            <a:avLst/>
          </a:prstGeom>
          <a:noFill/>
        </p:spPr>
        <p:txBody>
          <a:bodyPr wrap="none" rtlCol="0">
            <a:spAutoFit/>
          </a:bodyPr>
          <a:lstStyle/>
          <a:p>
            <a:r>
              <a:rPr lang="en-US" sz="2000"/>
              <a:t>XHR Response, SSE</a:t>
            </a:r>
          </a:p>
        </p:txBody>
      </p:sp>
      <p:cxnSp>
        <p:nvCxnSpPr>
          <p:cNvPr id="47" name="Straight Arrow Connector 46"/>
          <p:cNvCxnSpPr>
            <a:stCxn id="17" idx="2"/>
            <a:endCxn id="19" idx="0"/>
          </p:cNvCxnSpPr>
          <p:nvPr/>
        </p:nvCxnSpPr>
        <p:spPr bwMode="auto">
          <a:xfrm rot="5400000">
            <a:off x="5943600" y="3886200"/>
            <a:ext cx="1524000" cy="1588"/>
          </a:xfrm>
          <a:prstGeom prst="straightConnector1">
            <a:avLst/>
          </a:prstGeom>
          <a:solidFill>
            <a:schemeClr val="accent1"/>
          </a:solidFill>
          <a:ln w="15875" cap="flat" cmpd="sng" algn="ctr">
            <a:solidFill>
              <a:schemeClr val="tx1"/>
            </a:solidFill>
            <a:prstDash val="solid"/>
            <a:round/>
            <a:headEnd type="stealth" w="lg" len="lg"/>
            <a:tailEnd type="stealth" w="lg" len="lg"/>
          </a:ln>
          <a:effectLst/>
        </p:spPr>
      </p:cxnSp>
      <p:sp>
        <p:nvSpPr>
          <p:cNvPr id="48" name="TextBox 47"/>
          <p:cNvSpPr txBox="1"/>
          <p:nvPr/>
        </p:nvSpPr>
        <p:spPr>
          <a:xfrm>
            <a:off x="6705600" y="3657600"/>
            <a:ext cx="1659429" cy="400110"/>
          </a:xfrm>
          <a:prstGeom prst="rect">
            <a:avLst/>
          </a:prstGeom>
          <a:noFill/>
        </p:spPr>
        <p:txBody>
          <a:bodyPr wrap="none" rtlCol="0">
            <a:spAutoFit/>
          </a:bodyPr>
          <a:lstStyle/>
          <a:p>
            <a:r>
              <a:rPr lang="en-US" sz="2000"/>
              <a:t>Web services</a:t>
            </a:r>
          </a:p>
        </p:txBody>
      </p:sp>
      <p:cxnSp>
        <p:nvCxnSpPr>
          <p:cNvPr id="56" name="Straight Arrow Connector 55"/>
          <p:cNvCxnSpPr/>
          <p:nvPr/>
        </p:nvCxnSpPr>
        <p:spPr bwMode="auto">
          <a:xfrm>
            <a:off x="3048000" y="3124200"/>
            <a:ext cx="3124200" cy="1524000"/>
          </a:xfrm>
          <a:prstGeom prst="straightConnector1">
            <a:avLst/>
          </a:prstGeom>
          <a:solidFill>
            <a:schemeClr val="accent1"/>
          </a:solidFill>
          <a:ln w="15875" cap="flat" cmpd="sng" algn="ctr">
            <a:solidFill>
              <a:schemeClr val="tx1"/>
            </a:solidFill>
            <a:prstDash val="solid"/>
            <a:round/>
            <a:headEnd type="stealth" w="lg" len="lg"/>
            <a:tailEnd type="stealth" w="lg" len="lg"/>
          </a:ln>
          <a:effectLst/>
        </p:spPr>
      </p:cxnSp>
      <p:cxnSp>
        <p:nvCxnSpPr>
          <p:cNvPr id="57" name="Straight Arrow Connector 56"/>
          <p:cNvCxnSpPr/>
          <p:nvPr/>
        </p:nvCxnSpPr>
        <p:spPr bwMode="auto">
          <a:xfrm flipV="1">
            <a:off x="3048000" y="3124200"/>
            <a:ext cx="3124200" cy="1524000"/>
          </a:xfrm>
          <a:prstGeom prst="straightConnector1">
            <a:avLst/>
          </a:prstGeom>
          <a:solidFill>
            <a:schemeClr val="accent1"/>
          </a:solidFill>
          <a:ln w="15875" cap="flat" cmpd="sng" algn="ctr">
            <a:solidFill>
              <a:schemeClr val="tx1"/>
            </a:solidFill>
            <a:prstDash val="solid"/>
            <a:round/>
            <a:headEnd type="stealth" w="lg" len="lg"/>
            <a:tailEnd type="stealth" w="lg" len="lg"/>
          </a:ln>
          <a:effectLst/>
        </p:spPr>
      </p:cxnSp>
      <p:sp>
        <p:nvSpPr>
          <p:cNvPr id="60" name="TextBox 59"/>
          <p:cNvSpPr txBox="1"/>
          <p:nvPr/>
        </p:nvSpPr>
        <p:spPr>
          <a:xfrm>
            <a:off x="3733800" y="3483114"/>
            <a:ext cx="2128557" cy="707886"/>
          </a:xfrm>
          <a:prstGeom prst="rect">
            <a:avLst/>
          </a:prstGeom>
          <a:solidFill>
            <a:schemeClr val="bg1"/>
          </a:solidFill>
        </p:spPr>
        <p:txBody>
          <a:bodyPr wrap="none" rtlCol="0">
            <a:spAutoFit/>
          </a:bodyPr>
          <a:lstStyle/>
          <a:p>
            <a:pPr algn="ctr"/>
            <a:r>
              <a:rPr lang="en-US" sz="2000"/>
              <a:t>Cross-Origin XHR</a:t>
            </a:r>
          </a:p>
          <a:p>
            <a:pPr algn="ctr"/>
            <a:r>
              <a:rPr lang="en-US" sz="2000"/>
              <a:t>with UMP</a:t>
            </a:r>
          </a:p>
        </p:txBody>
      </p:sp>
      <p:cxnSp>
        <p:nvCxnSpPr>
          <p:cNvPr id="61" name="Straight Arrow Connector 60"/>
          <p:cNvCxnSpPr/>
          <p:nvPr/>
        </p:nvCxnSpPr>
        <p:spPr bwMode="auto">
          <a:xfrm rot="5400000">
            <a:off x="1753394" y="3885406"/>
            <a:ext cx="1524000" cy="1588"/>
          </a:xfrm>
          <a:prstGeom prst="straightConnector1">
            <a:avLst/>
          </a:prstGeom>
          <a:solidFill>
            <a:schemeClr val="accent1"/>
          </a:solidFill>
          <a:ln w="15875" cap="flat" cmpd="sng" algn="ctr">
            <a:solidFill>
              <a:schemeClr val="tx1"/>
            </a:solidFill>
            <a:prstDash val="solid"/>
            <a:round/>
            <a:headEnd type="stealth" w="lg" len="lg"/>
            <a:tailEnd type="stealth" w="lg" len="lg"/>
          </a:ln>
          <a:effectLst/>
        </p:spPr>
      </p:cxnSp>
      <p:sp>
        <p:nvSpPr>
          <p:cNvPr id="62" name="TextBox 61"/>
          <p:cNvSpPr txBox="1"/>
          <p:nvPr/>
        </p:nvSpPr>
        <p:spPr>
          <a:xfrm>
            <a:off x="1524000" y="3333690"/>
            <a:ext cx="1638890" cy="400110"/>
          </a:xfrm>
          <a:prstGeom prst="rect">
            <a:avLst/>
          </a:prstGeom>
          <a:solidFill>
            <a:schemeClr val="bg1">
              <a:lumMod val="85000"/>
            </a:schemeClr>
          </a:solidFill>
        </p:spPr>
        <p:txBody>
          <a:bodyPr wrap="none" rtlCol="0">
            <a:spAutoFit/>
          </a:bodyPr>
          <a:lstStyle/>
          <a:p>
            <a:pPr algn="ctr"/>
            <a:r>
              <a:rPr lang="en-US" sz="2000"/>
              <a:t>postMessage</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t>Distributed </a:t>
            </a:r>
            <a:r>
              <a:rPr lang="en-US"/>
              <a:t>Resilient </a:t>
            </a:r>
            <a:r>
              <a:rPr lang="en-US" sz="2400"/>
              <a:t>Secure EcmaScript</a:t>
            </a:r>
          </a:p>
        </p:txBody>
      </p:sp>
      <p:sp>
        <p:nvSpPr>
          <p:cNvPr id="7171" name="Rectangle 3" descr="Rectangle: Click to edit Master text styles&#10;Second level&#10;Third level&#10;Fourth level&#10;Fifth level"/>
          <p:cNvSpPr>
            <a:spLocks noGrp="1" noChangeArrowheads="1"/>
          </p:cNvSpPr>
          <p:nvPr>
            <p:ph type="body" idx="1"/>
          </p:nvPr>
        </p:nvSpPr>
        <p:spPr/>
        <p:txBody>
          <a:bodyPr/>
          <a:lstStyle/>
          <a:p>
            <a:pPr>
              <a:buNone/>
            </a:pPr>
            <a:r>
              <a:rPr lang="en-US"/>
              <a:t>Between machines…</a:t>
            </a:r>
          </a:p>
          <a:p>
            <a:pPr algn="ctr">
              <a:buNone/>
            </a:pPr>
            <a:r>
              <a:rPr lang="en-US" i="1"/>
              <a:t>There is no </a:t>
            </a:r>
            <a:r>
              <a:rPr lang="en-US" b="1" i="1"/>
              <a:t>do</a:t>
            </a:r>
            <a:r>
              <a:rPr lang="en-US" i="1"/>
              <a:t>, there is only </a:t>
            </a:r>
            <a:r>
              <a:rPr lang="en-US" b="1" i="1"/>
              <a:t>try</a:t>
            </a:r>
            <a:r>
              <a:rPr lang="en-US"/>
              <a:t>.</a:t>
            </a:r>
          </a:p>
          <a:p>
            <a:pPr lvl="1" algn="r">
              <a:spcAft>
                <a:spcPts val="1800"/>
              </a:spcAft>
              <a:buNone/>
            </a:pPr>
            <a:r>
              <a:rPr lang="en-US"/>
              <a:t>--with apologies to Yoda</a:t>
            </a:r>
          </a:p>
          <a:p>
            <a:pPr>
              <a:spcAft>
                <a:spcPts val="0"/>
              </a:spcAft>
              <a:buNone/>
            </a:pPr>
            <a:r>
              <a:rPr lang="en-US" i="1">
                <a:solidFill>
                  <a:schemeClr val="bg2">
                    <a:lumMod val="10000"/>
                  </a:schemeClr>
                </a:solidFill>
                <a:latin typeface="Arial Narrow"/>
                <a:cs typeface="Arial Narrow"/>
              </a:rPr>
              <a:t>p1 </a:t>
            </a:r>
            <a:r>
              <a:rPr lang="en-US">
                <a:solidFill>
                  <a:schemeClr val="bg2">
                    <a:lumMod val="10000"/>
                  </a:schemeClr>
                </a:solidFill>
                <a:latin typeface="Arial Narrow"/>
                <a:cs typeface="Arial Narrow"/>
              </a:rPr>
              <a:t>= farBob ! foo(carol); </a:t>
            </a:r>
            <a:r>
              <a:rPr lang="en-US">
                <a:cs typeface="Arial Narrow"/>
              </a:rPr>
              <a:t>// Bob throws, breaking </a:t>
            </a:r>
            <a:r>
              <a:rPr lang="en-US">
                <a:solidFill>
                  <a:schemeClr val="bg2">
                    <a:lumMod val="10000"/>
                  </a:schemeClr>
                </a:solidFill>
                <a:latin typeface="Arial Narrow"/>
                <a:cs typeface="Arial Narrow"/>
              </a:rPr>
              <a:t>p1</a:t>
            </a:r>
          </a:p>
          <a:p>
            <a:pPr>
              <a:spcAft>
                <a:spcPts val="0"/>
              </a:spcAft>
              <a:buNone/>
            </a:pPr>
            <a:r>
              <a:rPr lang="en-US" i="1">
                <a:solidFill>
                  <a:schemeClr val="bg2">
                    <a:lumMod val="10000"/>
                  </a:schemeClr>
                </a:solidFill>
                <a:latin typeface="Arial Narrow"/>
                <a:cs typeface="Arial Narrow"/>
              </a:rPr>
              <a:t>p3 </a:t>
            </a:r>
            <a:r>
              <a:rPr lang="en-US">
                <a:solidFill>
                  <a:schemeClr val="bg2">
                    <a:lumMod val="10000"/>
                  </a:schemeClr>
                </a:solidFill>
                <a:latin typeface="Arial Narrow"/>
                <a:cs typeface="Arial Narrow"/>
              </a:rPr>
              <a:t>= p1 ! bar(p2);          </a:t>
            </a:r>
            <a:r>
              <a:rPr lang="en-US">
                <a:cs typeface="Arial Narrow"/>
              </a:rPr>
              <a:t>// broken promise contagion</a:t>
            </a:r>
            <a:endParaRPr lang="en-US">
              <a:solidFill>
                <a:schemeClr val="bg2">
                  <a:lumMod val="10000"/>
                </a:schemeClr>
              </a:solidFill>
              <a:latin typeface="Arial Narrow"/>
              <a:cs typeface="Arial Narrow"/>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z="2400"/>
              <a:t>Distributed </a:t>
            </a:r>
            <a:r>
              <a:rPr lang="en-US"/>
              <a:t>Resilient </a:t>
            </a:r>
            <a:r>
              <a:rPr lang="en-US" sz="2400"/>
              <a:t>Secure EcmaScript</a:t>
            </a:r>
          </a:p>
        </p:txBody>
      </p:sp>
      <p:sp>
        <p:nvSpPr>
          <p:cNvPr id="7171" name="Rectangle 3" descr="Rectangle: Click to edit Master text styles&#10;Second level&#10;Third level&#10;Fourth level&#10;Fifth level"/>
          <p:cNvSpPr>
            <a:spLocks noGrp="1" noChangeArrowheads="1"/>
          </p:cNvSpPr>
          <p:nvPr>
            <p:ph type="body" idx="1"/>
          </p:nvPr>
        </p:nvSpPr>
        <p:spPr/>
        <p:txBody>
          <a:bodyPr/>
          <a:lstStyle/>
          <a:p>
            <a:pPr>
              <a:buNone/>
            </a:pPr>
            <a:r>
              <a:rPr lang="en-US"/>
              <a:t>Between machines…</a:t>
            </a:r>
          </a:p>
          <a:p>
            <a:pPr algn="ctr">
              <a:buNone/>
            </a:pPr>
            <a:r>
              <a:rPr lang="en-US" i="1"/>
              <a:t>There is no </a:t>
            </a:r>
            <a:r>
              <a:rPr lang="en-US" b="1" i="1"/>
              <a:t>do</a:t>
            </a:r>
            <a:r>
              <a:rPr lang="en-US" i="1"/>
              <a:t>, there is only </a:t>
            </a:r>
            <a:r>
              <a:rPr lang="en-US" b="1" i="1"/>
              <a:t>try</a:t>
            </a:r>
            <a:r>
              <a:rPr lang="en-US"/>
              <a:t>.</a:t>
            </a:r>
          </a:p>
          <a:p>
            <a:pPr lvl="1" algn="r">
              <a:spcAft>
                <a:spcPts val="1800"/>
              </a:spcAft>
              <a:buNone/>
            </a:pPr>
            <a:r>
              <a:rPr lang="en-US"/>
              <a:t>--with apologies to Yoda</a:t>
            </a:r>
          </a:p>
          <a:p>
            <a:pPr>
              <a:spcAft>
                <a:spcPts val="0"/>
              </a:spcAft>
              <a:buNone/>
            </a:pPr>
            <a:r>
              <a:rPr lang="en-US" i="1">
                <a:solidFill>
                  <a:schemeClr val="bg2">
                    <a:lumMod val="10000"/>
                  </a:schemeClr>
                </a:solidFill>
                <a:latin typeface="Arial Narrow"/>
                <a:cs typeface="Arial Narrow"/>
              </a:rPr>
              <a:t>p1 </a:t>
            </a:r>
            <a:r>
              <a:rPr lang="en-US">
                <a:solidFill>
                  <a:schemeClr val="bg2">
                    <a:lumMod val="10000"/>
                  </a:schemeClr>
                </a:solidFill>
                <a:latin typeface="Arial Narrow"/>
                <a:cs typeface="Arial Narrow"/>
              </a:rPr>
              <a:t>= farBob ! foo(carol); </a:t>
            </a:r>
            <a:r>
              <a:rPr lang="en-US">
                <a:cs typeface="Arial Narrow"/>
              </a:rPr>
              <a:t>// Bob throws, breaking </a:t>
            </a:r>
            <a:r>
              <a:rPr lang="en-US">
                <a:solidFill>
                  <a:schemeClr val="bg2">
                    <a:lumMod val="10000"/>
                  </a:schemeClr>
                </a:solidFill>
                <a:latin typeface="Arial Narrow"/>
                <a:cs typeface="Arial Narrow"/>
              </a:rPr>
              <a:t>p1</a:t>
            </a:r>
          </a:p>
          <a:p>
            <a:pPr>
              <a:spcAft>
                <a:spcPts val="0"/>
              </a:spcAft>
              <a:buNone/>
            </a:pPr>
            <a:r>
              <a:rPr lang="en-US" i="1">
                <a:solidFill>
                  <a:schemeClr val="bg2">
                    <a:lumMod val="10000"/>
                  </a:schemeClr>
                </a:solidFill>
                <a:latin typeface="Arial Narrow"/>
                <a:cs typeface="Arial Narrow"/>
              </a:rPr>
              <a:t>p3 </a:t>
            </a:r>
            <a:r>
              <a:rPr lang="en-US">
                <a:solidFill>
                  <a:schemeClr val="bg2">
                    <a:lumMod val="10000"/>
                  </a:schemeClr>
                </a:solidFill>
                <a:latin typeface="Arial Narrow"/>
                <a:cs typeface="Arial Narrow"/>
              </a:rPr>
              <a:t>= p1 ! bar(p2);          </a:t>
            </a:r>
            <a:r>
              <a:rPr lang="en-US">
                <a:cs typeface="Arial Narrow"/>
              </a:rPr>
              <a:t>// broken promise contagion</a:t>
            </a:r>
            <a:endParaRPr lang="en-US">
              <a:solidFill>
                <a:schemeClr val="bg2">
                  <a:lumMod val="10000"/>
                </a:schemeClr>
              </a:solidFill>
              <a:latin typeface="Arial Narrow"/>
              <a:cs typeface="Arial Narrow"/>
            </a:endParaRPr>
          </a:p>
          <a:p>
            <a:pPr>
              <a:spcAft>
                <a:spcPts val="0"/>
              </a:spcAft>
              <a:buNone/>
            </a:pPr>
            <a:r>
              <a:rPr lang="en-US" i="1">
                <a:solidFill>
                  <a:schemeClr val="bg2">
                    <a:lumMod val="10000"/>
                  </a:schemeClr>
                </a:solidFill>
                <a:latin typeface="Arial Narrow"/>
                <a:cs typeface="Arial Narrow"/>
              </a:rPr>
              <a:t>p4 </a:t>
            </a:r>
            <a:r>
              <a:rPr lang="en-US">
                <a:solidFill>
                  <a:schemeClr val="bg2">
                    <a:lumMod val="10000"/>
                  </a:schemeClr>
                </a:solidFill>
                <a:latin typeface="Arial Narrow"/>
                <a:cs typeface="Arial Narrow"/>
              </a:rPr>
              <a:t>= </a:t>
            </a:r>
            <a:r>
              <a:rPr lang="en-US">
                <a:solidFill>
                  <a:srgbClr val="660066"/>
                </a:solidFill>
                <a:latin typeface="Arial Narrow"/>
                <a:cs typeface="Arial Narrow"/>
              </a:rPr>
              <a:t>try when </a:t>
            </a:r>
            <a:r>
              <a:rPr lang="en-US">
                <a:solidFill>
                  <a:schemeClr val="bg2">
                    <a:lumMod val="10000"/>
                  </a:schemeClr>
                </a:solidFill>
                <a:latin typeface="Arial Narrow"/>
                <a:cs typeface="Arial Narrow"/>
              </a:rPr>
              <a:t>(</a:t>
            </a:r>
            <a:r>
              <a:rPr lang="en-US" i="1">
                <a:solidFill>
                  <a:schemeClr val="bg2">
                    <a:lumMod val="10000"/>
                  </a:schemeClr>
                </a:solidFill>
                <a:latin typeface="Arial Narrow"/>
                <a:cs typeface="Arial Narrow"/>
              </a:rPr>
              <a:t>r3 </a:t>
            </a:r>
            <a:r>
              <a:rPr lang="en-US">
                <a:solidFill>
                  <a:schemeClr val="bg2">
                    <a:lumMod val="10000"/>
                  </a:schemeClr>
                </a:solidFill>
                <a:latin typeface="Arial Narrow"/>
                <a:cs typeface="Arial Narrow"/>
              </a:rPr>
              <a:t>= p3) {  </a:t>
            </a:r>
            <a:r>
              <a:rPr lang="en-US">
                <a:cs typeface="Arial Narrow"/>
              </a:rPr>
              <a:t>// delayed error handling</a:t>
            </a:r>
            <a:r>
              <a:rPr lang="en-US">
                <a:solidFill>
                  <a:schemeClr val="bg2">
                    <a:lumMod val="10000"/>
                  </a:schemeClr>
                </a:solidFill>
                <a:latin typeface="Arial Narrow"/>
                <a:cs typeface="Arial Narrow"/>
              </a:rPr>
              <a:t/>
            </a:r>
            <a:br>
              <a:rPr lang="en-US">
                <a:solidFill>
                  <a:schemeClr val="bg2">
                    <a:lumMod val="10000"/>
                  </a:schemeClr>
                </a:solidFill>
                <a:latin typeface="Arial Narrow"/>
                <a:cs typeface="Arial Narrow"/>
              </a:rPr>
            </a:br>
            <a:r>
              <a:rPr lang="en-US">
                <a:solidFill>
                  <a:schemeClr val="bg2">
                    <a:lumMod val="10000"/>
                  </a:schemeClr>
                </a:solidFill>
                <a:latin typeface="Arial Narrow"/>
                <a:cs typeface="Arial Narrow"/>
              </a:rPr>
              <a:t>         =&gt; “ok: ” + r3</a:t>
            </a:r>
            <a:br>
              <a:rPr lang="en-US">
                <a:solidFill>
                  <a:schemeClr val="bg2">
                    <a:lumMod val="10000"/>
                  </a:schemeClr>
                </a:solidFill>
                <a:latin typeface="Arial Narrow"/>
                <a:cs typeface="Arial Narrow"/>
              </a:rPr>
            </a:br>
            <a:r>
              <a:rPr lang="en-US">
                <a:solidFill>
                  <a:schemeClr val="bg2">
                    <a:lumMod val="10000"/>
                  </a:schemeClr>
                </a:solidFill>
                <a:latin typeface="Arial Narrow"/>
                <a:cs typeface="Arial Narrow"/>
              </a:rPr>
              <a:t>    } </a:t>
            </a:r>
            <a:r>
              <a:rPr lang="en-US">
                <a:solidFill>
                  <a:srgbClr val="660066"/>
                </a:solidFill>
                <a:latin typeface="Arial Narrow"/>
                <a:cs typeface="Arial Narrow"/>
              </a:rPr>
              <a:t>catch </a:t>
            </a:r>
            <a:r>
              <a:rPr lang="en-US">
                <a:solidFill>
                  <a:schemeClr val="bg2">
                    <a:lumMod val="10000"/>
                  </a:schemeClr>
                </a:solidFill>
                <a:latin typeface="Arial Narrow"/>
                <a:cs typeface="Arial Narrow"/>
              </a:rPr>
              <a:t>(</a:t>
            </a:r>
            <a:r>
              <a:rPr lang="en-US" i="1">
                <a:solidFill>
                  <a:schemeClr val="bg2">
                    <a:lumMod val="10000"/>
                  </a:schemeClr>
                </a:solidFill>
                <a:latin typeface="Arial Narrow"/>
                <a:cs typeface="Arial Narrow"/>
              </a:rPr>
              <a:t>ex</a:t>
            </a:r>
            <a:r>
              <a:rPr lang="en-US">
                <a:solidFill>
                  <a:schemeClr val="bg2">
                    <a:lumMod val="10000"/>
                  </a:schemeClr>
                </a:solidFill>
                <a:latin typeface="Arial Narrow"/>
                <a:cs typeface="Arial Narrow"/>
              </a:rPr>
              <a:t>) { =&gt; “bad: ” + ex };</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Caja Roadmap</a:t>
            </a:r>
          </a:p>
        </p:txBody>
      </p:sp>
      <p:graphicFrame>
        <p:nvGraphicFramePr>
          <p:cNvPr id="8" name="Content Placeholder 7"/>
          <p:cNvGraphicFramePr>
            <a:graphicFrameLocks noGrp="1"/>
          </p:cNvGraphicFramePr>
          <p:nvPr>
            <p:ph idx="1"/>
          </p:nvPr>
        </p:nvGraphicFramePr>
        <p:xfrm>
          <a:off x="838200" y="1905000"/>
          <a:ext cx="7772400" cy="3337560"/>
        </p:xfrm>
        <a:graphic>
          <a:graphicData uri="http://schemas.openxmlformats.org/drawingml/2006/table">
            <a:tbl>
              <a:tblPr firstRow="1" bandRow="1">
                <a:tableStyleId>{2D5ABB26-0587-4C30-8999-92F81FD0307C}</a:tableStyleId>
              </a:tblPr>
              <a:tblGrid>
                <a:gridCol w="533400"/>
                <a:gridCol w="2590800"/>
                <a:gridCol w="2209800"/>
                <a:gridCol w="2438400"/>
              </a:tblGrid>
              <a:tr h="370840">
                <a:tc>
                  <a:txBody>
                    <a:bodyPr/>
                    <a:lstStyle/>
                    <a:p>
                      <a:endParaRPr lang="en-US"/>
                    </a:p>
                  </a:txBody>
                  <a:tcPr/>
                </a:tc>
                <a:tc>
                  <a:txBody>
                    <a:bodyPr/>
                    <a:lstStyle/>
                    <a:p>
                      <a:r>
                        <a:rPr lang="en-US"/>
                        <a:t>Cajita</a:t>
                      </a:r>
                    </a:p>
                  </a:txBody>
                  <a:tcPr/>
                </a:tc>
                <a:tc>
                  <a:txBody>
                    <a:bodyPr/>
                    <a:lstStyle/>
                    <a:p>
                      <a:r>
                        <a:rPr lang="en-US"/>
                        <a:t>SES5/3</a:t>
                      </a:r>
                    </a:p>
                  </a:txBody>
                  <a:tcPr/>
                </a:tc>
                <a:tc>
                  <a:txBody>
                    <a:bodyPr/>
                    <a:lstStyle/>
                    <a:p>
                      <a:r>
                        <a:rPr lang="en-US"/>
                        <a:t>SES/ES5-strict</a:t>
                      </a:r>
                    </a:p>
                  </a:txBody>
                  <a:tcPr/>
                </a:tc>
              </a:tr>
              <a:tr h="370840">
                <a:tc>
                  <a:txBody>
                    <a:bodyPr/>
                    <a:lstStyle/>
                    <a:p>
                      <a:r>
                        <a:rPr lang="en-US"/>
                        <a:t>+</a:t>
                      </a:r>
                    </a:p>
                  </a:txBody>
                  <a:tcPr/>
                </a:tc>
                <a:tc>
                  <a:txBody>
                    <a:bodyPr/>
                    <a:lstStyle/>
                    <a:p>
                      <a:r>
                        <a:rPr lang="en-US"/>
                        <a:t>Valija</a:t>
                      </a:r>
                    </a:p>
                  </a:txBody>
                  <a:tcPr/>
                </a:tc>
                <a:tc>
                  <a:txBody>
                    <a:bodyPr/>
                    <a:lstStyle/>
                    <a:p>
                      <a:r>
                        <a:rPr lang="en-US"/>
                        <a:t>ES5/3</a:t>
                      </a:r>
                    </a:p>
                  </a:txBody>
                  <a:tcPr/>
                </a:tc>
                <a:tc>
                  <a:txBody>
                    <a:bodyPr/>
                    <a:lstStyle/>
                    <a:p>
                      <a:r>
                        <a:rPr lang="en-US"/>
                        <a:t>ES5-strict</a:t>
                      </a:r>
                    </a:p>
                  </a:txBody>
                  <a:tcPr/>
                </a:tc>
              </a:tr>
              <a:tr h="370840">
                <a:tc>
                  <a:txBody>
                    <a:bodyPr/>
                    <a:lstStyle/>
                    <a:p>
                      <a:r>
                        <a:rPr lang="en-US"/>
                        <a:t>+</a:t>
                      </a:r>
                    </a:p>
                  </a:txBody>
                  <a:tcPr/>
                </a:tc>
                <a:tc gridSpan="2">
                  <a:txBody>
                    <a:bodyPr/>
                    <a:lstStyle/>
                    <a:p>
                      <a:r>
                        <a:rPr lang="en-US"/>
                        <a:t>ref_send / server-proxy</a:t>
                      </a:r>
                    </a:p>
                  </a:txBody>
                  <a:tcPr/>
                </a:tc>
                <a:tc hMerge="1">
                  <a:txBody>
                    <a:bodyPr/>
                    <a:lstStyle/>
                    <a:p>
                      <a:endParaRPr lang="en-US"/>
                    </a:p>
                  </a:txBody>
                  <a:tcPr/>
                </a:tc>
                <a:tc>
                  <a:txBody>
                    <a:bodyPr/>
                    <a:lstStyle/>
                    <a:p>
                      <a:r>
                        <a:rPr lang="en-US"/>
                        <a:t>ref_send / UMP</a:t>
                      </a:r>
                    </a:p>
                  </a:txBody>
                  <a:tcPr/>
                </a:tc>
              </a:tr>
              <a:tr h="370840">
                <a:tc>
                  <a:txBody>
                    <a:bodyPr/>
                    <a:lstStyle/>
                    <a:p>
                      <a:r>
                        <a:rPr lang="en-US"/>
                        <a:t>+</a:t>
                      </a:r>
                    </a:p>
                  </a:txBody>
                  <a:tcPr/>
                </a:tc>
                <a:tc>
                  <a:txBody>
                    <a:bodyPr/>
                    <a:lstStyle/>
                    <a:p>
                      <a:endParaRPr lang="en-US"/>
                    </a:p>
                  </a:txBody>
                  <a:tcPr/>
                </a:tc>
                <a:tc>
                  <a:txBody>
                    <a:bodyPr/>
                    <a:lstStyle/>
                    <a:p>
                      <a:r>
                        <a:rPr lang="en-US"/>
                        <a:t>server-server captp</a:t>
                      </a:r>
                    </a:p>
                  </a:txBody>
                  <a:tcPr/>
                </a:tc>
                <a:tc>
                  <a:txBody>
                    <a:bodyPr/>
                    <a:lstStyle/>
                    <a:p>
                      <a:r>
                        <a:rPr lang="en-US"/>
                        <a:t>captp / web-sockets</a:t>
                      </a:r>
                    </a:p>
                  </a:txBody>
                  <a:tcPr/>
                </a:tc>
              </a:tr>
              <a:tr h="370840">
                <a:tc>
                  <a:txBody>
                    <a:bodyPr/>
                    <a:lstStyle/>
                    <a:p>
                      <a:r>
                        <a:rPr lang="en-US"/>
                        <a:t>+</a:t>
                      </a:r>
                    </a:p>
                  </a:txBody>
                  <a:tcPr/>
                </a:tc>
                <a:tc>
                  <a:txBody>
                    <a:bodyPr/>
                    <a:lstStyle/>
                    <a:p>
                      <a:endParaRPr lang="en-US"/>
                    </a:p>
                  </a:txBody>
                  <a:tcPr/>
                </a:tc>
                <a:tc gridSpan="2">
                  <a:txBody>
                    <a:bodyPr/>
                    <a:lstStyle/>
                    <a:p>
                      <a:r>
                        <a:rPr lang="en-US"/>
                        <a:t>“!” “in” expression sugar</a:t>
                      </a:r>
                    </a:p>
                  </a:txBody>
                  <a:tcPr/>
                </a:tc>
                <a:tc hMerge="1">
                  <a:txBody>
                    <a:bodyPr/>
                    <a:lstStyle/>
                    <a:p>
                      <a:endParaRPr lang="en-US"/>
                    </a:p>
                  </a:txBody>
                  <a:tcPr/>
                </a:tc>
              </a:tr>
              <a:tr h="370840">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a:t>Subtotal:</a:t>
                      </a:r>
                    </a:p>
                  </a:txBody>
                  <a:tcPr/>
                </a:tc>
                <a:tc hMerge="1">
                  <a:txBody>
                    <a:bodyPr/>
                    <a:lstStyle/>
                    <a:p>
                      <a:endParaRPr lang="en-US" b="1"/>
                    </a:p>
                  </a:txBody>
                  <a:tcPr/>
                </a:tc>
                <a:tc>
                  <a:txBody>
                    <a:bodyPr/>
                    <a:lstStyle/>
                    <a:p>
                      <a:r>
                        <a:rPr lang="en-US" b="1"/>
                        <a:t>Dr. SES5/3</a:t>
                      </a:r>
                    </a:p>
                  </a:txBody>
                  <a:tcPr/>
                </a:tc>
                <a:tc>
                  <a:txBody>
                    <a:bodyPr/>
                    <a:lstStyle/>
                    <a:p>
                      <a:r>
                        <a:rPr lang="en-US" b="1"/>
                        <a:t>Dr. SES</a:t>
                      </a:r>
                    </a:p>
                  </a:txBody>
                  <a:tcPr/>
                </a:tc>
              </a:tr>
              <a:tr h="370840">
                <a:tc>
                  <a:txBody>
                    <a:bodyPr/>
                    <a:lstStyle/>
                    <a:p>
                      <a:r>
                        <a:rPr lang="en-US"/>
                        <a:t>+</a:t>
                      </a:r>
                    </a:p>
                  </a:txBody>
                  <a:tcPr/>
                </a:tc>
                <a:tc gridSpan="3">
                  <a:txBody>
                    <a:bodyPr/>
                    <a:lstStyle/>
                    <a:p>
                      <a:r>
                        <a:rPr lang="en-US"/>
                        <a:t>Sanitize</a:t>
                      </a:r>
                      <a:r>
                        <a:rPr lang="en-US" baseline="0"/>
                        <a:t> </a:t>
                      </a:r>
                      <a:r>
                        <a:rPr lang="en-US"/>
                        <a:t>HTML &amp; CSS</a:t>
                      </a:r>
                    </a:p>
                  </a:txBody>
                  <a:tcPr/>
                </a:tc>
                <a:tc hMerge="1">
                  <a:txBody>
                    <a:bodyPr/>
                    <a:lstStyle/>
                    <a:p>
                      <a:endParaRPr lang="en-US"/>
                    </a:p>
                  </a:txBody>
                  <a:tcPr/>
                </a:tc>
                <a:tc hMerge="1">
                  <a:txBody>
                    <a:bodyPr/>
                    <a:lstStyle/>
                    <a:p>
                      <a:endParaRPr lang="en-US"/>
                    </a:p>
                  </a:txBody>
                  <a:tcPr/>
                </a:tc>
              </a:tr>
              <a:tr h="370840">
                <a:tc>
                  <a:txBody>
                    <a:bodyPr/>
                    <a:lstStyle/>
                    <a:p>
                      <a:r>
                        <a:rPr lang="en-US"/>
                        <a:t>+</a:t>
                      </a:r>
                    </a:p>
                  </a:txBody>
                  <a:tcPr/>
                </a:tc>
                <a:tc>
                  <a:txBody>
                    <a:bodyPr/>
                    <a:lstStyle/>
                    <a:p>
                      <a:r>
                        <a:rPr lang="en-US"/>
                        <a:t>Domita</a:t>
                      </a:r>
                      <a:r>
                        <a:rPr lang="en-US" baseline="0"/>
                        <a:t> / uncajoled JS</a:t>
                      </a:r>
                      <a:endParaRPr lang="en-US"/>
                    </a:p>
                  </a:txBody>
                  <a:tcPr/>
                </a:tc>
                <a:tc gridSpan="2">
                  <a:txBody>
                    <a:bodyPr/>
                    <a:lstStyle/>
                    <a:p>
                      <a:r>
                        <a:rPr lang="en-US"/>
                        <a:t>Domado</a:t>
                      </a:r>
                      <a:r>
                        <a:rPr lang="en-US" baseline="0"/>
                        <a:t> / SES</a:t>
                      </a:r>
                      <a:endParaRPr lang="en-US"/>
                    </a:p>
                  </a:txBody>
                  <a:tcPr/>
                </a:tc>
                <a:tc hMerge="1">
                  <a:txBody>
                    <a:bodyPr/>
                    <a:lstStyle/>
                    <a:p>
                      <a:endParaRPr lang="en-US"/>
                    </a:p>
                  </a:txBody>
                  <a:tcPr/>
                </a:tc>
              </a:tr>
              <a:tr h="370840">
                <a:tc>
                  <a:txBody>
                    <a:bodyPr/>
                    <a:lstStyle/>
                    <a:p>
                      <a:r>
                        <a:rPr lang="en-US" b="1"/>
                        <a:t>=</a:t>
                      </a:r>
                    </a:p>
                  </a:txBody>
                  <a:tcPr/>
                </a:tc>
                <a:tc>
                  <a:txBody>
                    <a:bodyPr/>
                    <a:lstStyle/>
                    <a:p>
                      <a:r>
                        <a:rPr lang="en-US" b="1"/>
                        <a:t>Caja Today</a:t>
                      </a:r>
                    </a:p>
                  </a:txBody>
                  <a:tcPr/>
                </a:tc>
                <a:tc>
                  <a:txBody>
                    <a:bodyPr/>
                    <a:lstStyle/>
                    <a:p>
                      <a:r>
                        <a:rPr lang="en-US" b="1"/>
                        <a:t>Caja Tomorrow</a:t>
                      </a:r>
                    </a:p>
                  </a:txBody>
                  <a:tcPr/>
                </a:tc>
                <a:tc>
                  <a:txBody>
                    <a:bodyPr/>
                    <a:lstStyle/>
                    <a:p>
                      <a:r>
                        <a:rPr lang="en-US" b="1"/>
                        <a:t>Caja on ES5,HTML5</a:t>
                      </a:r>
                    </a:p>
                  </a:txBody>
                  <a:tcPr/>
                </a:tc>
              </a:tr>
            </a:tbl>
          </a:graphicData>
        </a:graphic>
      </p:graphicFrame>
      <p:cxnSp>
        <p:nvCxnSpPr>
          <p:cNvPr id="10" name="Straight Connector 9"/>
          <p:cNvCxnSpPr/>
          <p:nvPr/>
        </p:nvCxnSpPr>
        <p:spPr bwMode="auto">
          <a:xfrm>
            <a:off x="3657600" y="4343400"/>
            <a:ext cx="4800600" cy="1588"/>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12" name="Straight Connector 11"/>
          <p:cNvCxnSpPr/>
          <p:nvPr/>
        </p:nvCxnSpPr>
        <p:spPr bwMode="auto">
          <a:xfrm>
            <a:off x="5638800" y="4724400"/>
            <a:ext cx="2819400" cy="1588"/>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14" name="Straight Connector 13"/>
          <p:cNvCxnSpPr/>
          <p:nvPr/>
        </p:nvCxnSpPr>
        <p:spPr bwMode="auto">
          <a:xfrm>
            <a:off x="3886200" y="2895600"/>
            <a:ext cx="2133600" cy="1588"/>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16" name="Straight Connector 15"/>
          <p:cNvCxnSpPr/>
          <p:nvPr/>
        </p:nvCxnSpPr>
        <p:spPr bwMode="auto">
          <a:xfrm>
            <a:off x="762000" y="4876800"/>
            <a:ext cx="77724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17" name="Straight Connector 16"/>
          <p:cNvCxnSpPr/>
          <p:nvPr/>
        </p:nvCxnSpPr>
        <p:spPr bwMode="auto">
          <a:xfrm>
            <a:off x="762000" y="3733800"/>
            <a:ext cx="7772400" cy="1588"/>
          </a:xfrm>
          <a:prstGeom prst="line">
            <a:avLst/>
          </a:prstGeom>
          <a:solidFill>
            <a:schemeClr val="accent1"/>
          </a:solidFill>
          <a:ln w="38100"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a:off x="6553200" y="3581400"/>
            <a:ext cx="1905000" cy="1588"/>
          </a:xfrm>
          <a:prstGeom prst="line">
            <a:avLst/>
          </a:prstGeom>
          <a:solidFill>
            <a:schemeClr val="accent1"/>
          </a:solidFill>
          <a:ln w="9525" cap="flat" cmpd="sng" algn="ctr">
            <a:solidFill>
              <a:schemeClr val="tx1"/>
            </a:solidFill>
            <a:prstDash val="solid"/>
            <a:round/>
            <a:headEnd type="none" w="med" len="med"/>
            <a:tailEnd type="stealth" w="lg" len="lg"/>
          </a:ln>
          <a:effectLst/>
        </p:spPr>
      </p:cxn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Adoption paths &amp; progress</a:t>
            </a:r>
          </a:p>
        </p:txBody>
      </p:sp>
      <p:cxnSp>
        <p:nvCxnSpPr>
          <p:cNvPr id="5" name="Straight Connector 4"/>
          <p:cNvCxnSpPr/>
          <p:nvPr/>
        </p:nvCxnSpPr>
        <p:spPr bwMode="auto">
          <a:xfrm rot="5400000">
            <a:off x="-1447800" y="3962400"/>
            <a:ext cx="4114800" cy="1588"/>
          </a:xfrm>
          <a:prstGeom prst="line">
            <a:avLst/>
          </a:prstGeom>
          <a:solidFill>
            <a:schemeClr val="accent1"/>
          </a:solidFill>
          <a:ln w="9525" cap="flat" cmpd="sng" algn="ctr">
            <a:solidFill>
              <a:schemeClr val="tx1"/>
            </a:solidFill>
            <a:prstDash val="solid"/>
            <a:round/>
            <a:headEnd type="stealth" w="lg" len="lg"/>
            <a:tailEnd type="none" w="med" len="med"/>
          </a:ln>
          <a:effectLst/>
        </p:spPr>
      </p:cxnSp>
      <p:cxnSp>
        <p:nvCxnSpPr>
          <p:cNvPr id="7" name="Straight Connector 6"/>
          <p:cNvCxnSpPr/>
          <p:nvPr/>
        </p:nvCxnSpPr>
        <p:spPr bwMode="auto">
          <a:xfrm>
            <a:off x="609600" y="6019800"/>
            <a:ext cx="8305800" cy="1588"/>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8" name="TextBox 7"/>
          <p:cNvSpPr txBox="1"/>
          <p:nvPr/>
        </p:nvSpPr>
        <p:spPr>
          <a:xfrm rot="5400000">
            <a:off x="-267641" y="2481187"/>
            <a:ext cx="1301746" cy="369332"/>
          </a:xfrm>
          <a:prstGeom prst="rect">
            <a:avLst/>
          </a:prstGeom>
          <a:noFill/>
        </p:spPr>
        <p:txBody>
          <a:bodyPr wrap="none" rtlCol="0">
            <a:spAutoFit/>
          </a:bodyPr>
          <a:lstStyle/>
          <a:p>
            <a:r>
              <a:rPr lang="en-US" sz="1800"/>
              <a:t>Complexity</a:t>
            </a:r>
          </a:p>
        </p:txBody>
      </p:sp>
      <p:sp>
        <p:nvSpPr>
          <p:cNvPr id="10" name="Rectangle 9"/>
          <p:cNvSpPr/>
          <p:nvPr/>
        </p:nvSpPr>
        <p:spPr bwMode="auto">
          <a:xfrm>
            <a:off x="6934200" y="6096000"/>
            <a:ext cx="1828800" cy="6096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ahoma" charset="0"/>
            </a:endParaRPr>
          </a:p>
        </p:txBody>
      </p:sp>
      <p:cxnSp>
        <p:nvCxnSpPr>
          <p:cNvPr id="12" name="Straight Connector 11"/>
          <p:cNvCxnSpPr/>
          <p:nvPr/>
        </p:nvCxnSpPr>
        <p:spPr bwMode="auto">
          <a:xfrm rot="5400000" flipH="1" flipV="1">
            <a:off x="-418306" y="4229100"/>
            <a:ext cx="44958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3" name="TextBox 12"/>
          <p:cNvSpPr txBox="1"/>
          <p:nvPr/>
        </p:nvSpPr>
        <p:spPr>
          <a:xfrm>
            <a:off x="609600" y="6019800"/>
            <a:ext cx="1184940" cy="646331"/>
          </a:xfrm>
          <a:prstGeom prst="rect">
            <a:avLst/>
          </a:prstGeom>
          <a:noFill/>
        </p:spPr>
        <p:txBody>
          <a:bodyPr wrap="none" rtlCol="0">
            <a:spAutoFit/>
          </a:bodyPr>
          <a:lstStyle/>
          <a:p>
            <a:pPr algn="ctr"/>
            <a:r>
              <a:rPr lang="en-US" sz="1800"/>
              <a:t>function,</a:t>
            </a:r>
          </a:p>
          <a:p>
            <a:pPr algn="ctr"/>
            <a:r>
              <a:rPr lang="en-US" sz="1800"/>
              <a:t>struct,*,&amp;</a:t>
            </a:r>
          </a:p>
        </p:txBody>
      </p:sp>
      <p:sp>
        <p:nvSpPr>
          <p:cNvPr id="14" name="TextBox 13"/>
          <p:cNvSpPr txBox="1"/>
          <p:nvPr/>
        </p:nvSpPr>
        <p:spPr>
          <a:xfrm>
            <a:off x="2122949" y="6019800"/>
            <a:ext cx="1077451" cy="646331"/>
          </a:xfrm>
          <a:prstGeom prst="rect">
            <a:avLst/>
          </a:prstGeom>
          <a:noFill/>
        </p:spPr>
        <p:txBody>
          <a:bodyPr wrap="none" rtlCol="0">
            <a:spAutoFit/>
          </a:bodyPr>
          <a:lstStyle/>
          <a:p>
            <a:pPr algn="ctr"/>
            <a:r>
              <a:rPr lang="en-US" sz="1800"/>
              <a:t>closures,</a:t>
            </a:r>
          </a:p>
          <a:p>
            <a:pPr algn="ctr"/>
            <a:r>
              <a:rPr lang="en-US" sz="1800"/>
              <a:t>objects</a:t>
            </a:r>
          </a:p>
        </p:txBody>
      </p:sp>
      <p:sp>
        <p:nvSpPr>
          <p:cNvPr id="15" name="TextBox 14"/>
          <p:cNvSpPr txBox="1"/>
          <p:nvPr/>
        </p:nvSpPr>
        <p:spPr>
          <a:xfrm>
            <a:off x="5867400" y="6019800"/>
            <a:ext cx="2133918" cy="646331"/>
          </a:xfrm>
          <a:prstGeom prst="rect">
            <a:avLst/>
          </a:prstGeom>
          <a:noFill/>
        </p:spPr>
        <p:txBody>
          <a:bodyPr wrap="none" rtlCol="0">
            <a:spAutoFit/>
          </a:bodyPr>
          <a:lstStyle/>
          <a:p>
            <a:pPr algn="ctr"/>
            <a:r>
              <a:rPr lang="en-US" sz="1800"/>
              <a:t>distributed resilient</a:t>
            </a:r>
          </a:p>
          <a:p>
            <a:pPr algn="ctr"/>
            <a:r>
              <a:rPr lang="en-US" sz="1800"/>
              <a:t>secure objects</a:t>
            </a:r>
          </a:p>
        </p:txBody>
      </p:sp>
      <p:cxnSp>
        <p:nvCxnSpPr>
          <p:cNvPr id="16" name="Straight Connector 15"/>
          <p:cNvCxnSpPr/>
          <p:nvPr/>
        </p:nvCxnSpPr>
        <p:spPr bwMode="auto">
          <a:xfrm rot="5400000" flipH="1" flipV="1">
            <a:off x="3544094" y="4228307"/>
            <a:ext cx="44958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TextBox 16"/>
          <p:cNvSpPr txBox="1"/>
          <p:nvPr/>
        </p:nvSpPr>
        <p:spPr>
          <a:xfrm>
            <a:off x="685800" y="5029200"/>
            <a:ext cx="338742" cy="369332"/>
          </a:xfrm>
          <a:prstGeom prst="rect">
            <a:avLst/>
          </a:prstGeom>
          <a:noFill/>
        </p:spPr>
        <p:txBody>
          <a:bodyPr wrap="none" rtlCol="0">
            <a:spAutoFit/>
          </a:bodyPr>
          <a:lstStyle/>
          <a:p>
            <a:r>
              <a:rPr lang="en-US" sz="1800" b="1"/>
              <a:t>C</a:t>
            </a:r>
          </a:p>
        </p:txBody>
      </p:sp>
      <p:sp>
        <p:nvSpPr>
          <p:cNvPr id="19" name="TextBox 18"/>
          <p:cNvSpPr txBox="1"/>
          <p:nvPr/>
        </p:nvSpPr>
        <p:spPr>
          <a:xfrm>
            <a:off x="1905000" y="3135868"/>
            <a:ext cx="716550" cy="369332"/>
          </a:xfrm>
          <a:prstGeom prst="rect">
            <a:avLst/>
          </a:prstGeom>
          <a:noFill/>
        </p:spPr>
        <p:txBody>
          <a:bodyPr wrap="none" rtlCol="0">
            <a:spAutoFit/>
          </a:bodyPr>
          <a:lstStyle/>
          <a:p>
            <a:r>
              <a:rPr lang="en-US" sz="1800" b="1"/>
              <a:t>C++</a:t>
            </a:r>
          </a:p>
        </p:txBody>
      </p:sp>
      <p:sp>
        <p:nvSpPr>
          <p:cNvPr id="20" name="TextBox 19"/>
          <p:cNvSpPr txBox="1"/>
          <p:nvPr/>
        </p:nvSpPr>
        <p:spPr>
          <a:xfrm>
            <a:off x="2743200" y="3657600"/>
            <a:ext cx="710125" cy="369332"/>
          </a:xfrm>
          <a:prstGeom prst="rect">
            <a:avLst/>
          </a:prstGeom>
          <a:noFill/>
        </p:spPr>
        <p:txBody>
          <a:bodyPr wrap="none" rtlCol="0">
            <a:spAutoFit/>
          </a:bodyPr>
          <a:lstStyle/>
          <a:p>
            <a:r>
              <a:rPr lang="en-US" sz="1800" b="1"/>
              <a:t>Java</a:t>
            </a:r>
          </a:p>
        </p:txBody>
      </p:sp>
      <p:sp>
        <p:nvSpPr>
          <p:cNvPr id="21" name="TextBox 20"/>
          <p:cNvSpPr txBox="1"/>
          <p:nvPr/>
        </p:nvSpPr>
        <p:spPr>
          <a:xfrm>
            <a:off x="3505200" y="4114800"/>
            <a:ext cx="446381" cy="369332"/>
          </a:xfrm>
          <a:prstGeom prst="rect">
            <a:avLst/>
          </a:prstGeom>
          <a:noFill/>
        </p:spPr>
        <p:txBody>
          <a:bodyPr wrap="none" rtlCol="0">
            <a:spAutoFit/>
          </a:bodyPr>
          <a:lstStyle/>
          <a:p>
            <a:r>
              <a:rPr lang="en-US" sz="1800" b="1"/>
              <a:t>JS</a:t>
            </a:r>
          </a:p>
        </p:txBody>
      </p:sp>
      <p:cxnSp>
        <p:nvCxnSpPr>
          <p:cNvPr id="24" name="Straight Connector 23"/>
          <p:cNvCxnSpPr/>
          <p:nvPr/>
        </p:nvCxnSpPr>
        <p:spPr bwMode="auto">
          <a:xfrm rot="5400000" flipH="1" flipV="1">
            <a:off x="723900" y="3771900"/>
            <a:ext cx="1600200" cy="10668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26" name="Straight Connector 25"/>
          <p:cNvCxnSpPr/>
          <p:nvPr/>
        </p:nvCxnSpPr>
        <p:spPr bwMode="auto">
          <a:xfrm>
            <a:off x="2438400" y="3505200"/>
            <a:ext cx="381000" cy="228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28" name="Straight Connector 27"/>
          <p:cNvCxnSpPr/>
          <p:nvPr/>
        </p:nvCxnSpPr>
        <p:spPr bwMode="auto">
          <a:xfrm>
            <a:off x="3244206" y="4007496"/>
            <a:ext cx="304800" cy="228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sp>
        <p:nvSpPr>
          <p:cNvPr id="33" name="TextBox 32"/>
          <p:cNvSpPr txBox="1"/>
          <p:nvPr/>
        </p:nvSpPr>
        <p:spPr>
          <a:xfrm>
            <a:off x="5995140" y="1752600"/>
            <a:ext cx="1343337" cy="369332"/>
          </a:xfrm>
          <a:prstGeom prst="rect">
            <a:avLst/>
          </a:prstGeom>
          <a:noFill/>
        </p:spPr>
        <p:txBody>
          <a:bodyPr wrap="none" rtlCol="0">
            <a:spAutoFit/>
          </a:bodyPr>
          <a:lstStyle/>
          <a:p>
            <a:r>
              <a:rPr lang="en-US" sz="1800"/>
              <a:t>Corba/C++</a:t>
            </a:r>
          </a:p>
        </p:txBody>
      </p:sp>
      <p:sp>
        <p:nvSpPr>
          <p:cNvPr id="34" name="TextBox 33"/>
          <p:cNvSpPr txBox="1"/>
          <p:nvPr/>
        </p:nvSpPr>
        <p:spPr>
          <a:xfrm>
            <a:off x="6575874" y="2514600"/>
            <a:ext cx="600570" cy="369332"/>
          </a:xfrm>
          <a:prstGeom prst="rect">
            <a:avLst/>
          </a:prstGeom>
          <a:noFill/>
        </p:spPr>
        <p:txBody>
          <a:bodyPr wrap="none" rtlCol="0">
            <a:spAutoFit/>
          </a:bodyPr>
          <a:lstStyle/>
          <a:p>
            <a:r>
              <a:rPr lang="en-US" sz="1800" b="1"/>
              <a:t>EJB</a:t>
            </a:r>
          </a:p>
        </p:txBody>
      </p:sp>
      <p:sp>
        <p:nvSpPr>
          <p:cNvPr id="35" name="TextBox 34"/>
          <p:cNvSpPr txBox="1"/>
          <p:nvPr/>
        </p:nvSpPr>
        <p:spPr>
          <a:xfrm>
            <a:off x="5943218" y="3348335"/>
            <a:ext cx="774258" cy="369332"/>
          </a:xfrm>
          <a:prstGeom prst="rect">
            <a:avLst/>
          </a:prstGeom>
          <a:noFill/>
        </p:spPr>
        <p:txBody>
          <a:bodyPr wrap="none" rtlCol="0">
            <a:spAutoFit/>
          </a:bodyPr>
          <a:lstStyle/>
          <a:p>
            <a:r>
              <a:rPr lang="en-US" sz="1800" b="1"/>
              <a:t>AJAX</a:t>
            </a:r>
          </a:p>
        </p:txBody>
      </p:sp>
      <p:cxnSp>
        <p:nvCxnSpPr>
          <p:cNvPr id="38" name="Straight Connector 37"/>
          <p:cNvCxnSpPr/>
          <p:nvPr/>
        </p:nvCxnSpPr>
        <p:spPr bwMode="auto">
          <a:xfrm flipV="1">
            <a:off x="2514600" y="2057400"/>
            <a:ext cx="3505200" cy="12192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0" name="Straight Connector 39"/>
          <p:cNvCxnSpPr>
            <a:endCxn id="34" idx="1"/>
          </p:cNvCxnSpPr>
          <p:nvPr/>
        </p:nvCxnSpPr>
        <p:spPr bwMode="auto">
          <a:xfrm flipV="1">
            <a:off x="3352800" y="2699266"/>
            <a:ext cx="3223074" cy="1034534"/>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42" name="Straight Connector 41"/>
          <p:cNvCxnSpPr/>
          <p:nvPr/>
        </p:nvCxnSpPr>
        <p:spPr bwMode="auto">
          <a:xfrm rot="16200000" flipH="1">
            <a:off x="6245113" y="2183839"/>
            <a:ext cx="457200" cy="356722"/>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8" name="Straight Connector 47"/>
          <p:cNvCxnSpPr/>
          <p:nvPr/>
        </p:nvCxnSpPr>
        <p:spPr bwMode="auto">
          <a:xfrm flipV="1">
            <a:off x="3886200" y="3581400"/>
            <a:ext cx="2133600" cy="609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sp>
        <p:nvSpPr>
          <p:cNvPr id="66" name="TextBox 65"/>
          <p:cNvSpPr txBox="1"/>
          <p:nvPr/>
        </p:nvSpPr>
        <p:spPr>
          <a:xfrm>
            <a:off x="8014026" y="5638800"/>
            <a:ext cx="1129974" cy="369332"/>
          </a:xfrm>
          <a:prstGeom prst="rect">
            <a:avLst/>
          </a:prstGeom>
          <a:noFill/>
        </p:spPr>
        <p:txBody>
          <a:bodyPr wrap="none" rtlCol="0">
            <a:spAutoFit/>
          </a:bodyPr>
          <a:lstStyle/>
          <a:p>
            <a:r>
              <a:rPr lang="en-US" sz="1800"/>
              <a:t>Paradigm</a:t>
            </a:r>
          </a:p>
        </p:txBody>
      </p:sp>
      <p:sp>
        <p:nvSpPr>
          <p:cNvPr id="29" name="TextBox 28"/>
          <p:cNvSpPr txBox="1"/>
          <p:nvPr/>
        </p:nvSpPr>
        <p:spPr>
          <a:xfrm>
            <a:off x="3489274" y="6019800"/>
            <a:ext cx="1900806" cy="646331"/>
          </a:xfrm>
          <a:prstGeom prst="rect">
            <a:avLst/>
          </a:prstGeom>
          <a:noFill/>
        </p:spPr>
        <p:txBody>
          <a:bodyPr wrap="none" rtlCol="0">
            <a:spAutoFit/>
          </a:bodyPr>
          <a:lstStyle/>
          <a:p>
            <a:pPr algn="ctr"/>
            <a:r>
              <a:rPr lang="en-US" sz="1800"/>
              <a:t>safe mobile code</a:t>
            </a:r>
          </a:p>
          <a:p>
            <a:pPr algn="ctr"/>
            <a:r>
              <a:rPr lang="en-US" sz="1800"/>
              <a:t>as protocol</a:t>
            </a:r>
          </a:p>
        </p:txBody>
      </p:sp>
      <p:sp>
        <p:nvSpPr>
          <p:cNvPr id="30" name="TextBox 29"/>
          <p:cNvSpPr txBox="1"/>
          <p:nvPr/>
        </p:nvSpPr>
        <p:spPr>
          <a:xfrm>
            <a:off x="1942728" y="5188803"/>
            <a:ext cx="1024289" cy="646331"/>
          </a:xfrm>
          <a:prstGeom prst="rect">
            <a:avLst/>
          </a:prstGeom>
          <a:noFill/>
        </p:spPr>
        <p:txBody>
          <a:bodyPr wrap="none" rtlCol="0">
            <a:spAutoFit/>
          </a:bodyPr>
          <a:lstStyle/>
          <a:p>
            <a:pPr algn="r"/>
            <a:r>
              <a:rPr lang="en-US" sz="1800"/>
              <a:t>ST,Self</a:t>
            </a:r>
          </a:p>
          <a:p>
            <a:r>
              <a:rPr lang="en-US" sz="1800"/>
              <a:t>Scheme</a:t>
            </a:r>
          </a:p>
        </p:txBody>
      </p:sp>
      <p:sp>
        <p:nvSpPr>
          <p:cNvPr id="31" name="TextBox 30"/>
          <p:cNvSpPr txBox="1"/>
          <p:nvPr/>
        </p:nvSpPr>
        <p:spPr>
          <a:xfrm>
            <a:off x="7315200" y="5334000"/>
            <a:ext cx="314171" cy="369332"/>
          </a:xfrm>
          <a:prstGeom prst="rect">
            <a:avLst/>
          </a:prstGeom>
          <a:noFill/>
        </p:spPr>
        <p:txBody>
          <a:bodyPr wrap="none" rtlCol="0">
            <a:spAutoFit/>
          </a:bodyPr>
          <a:lstStyle/>
          <a:p>
            <a:r>
              <a:rPr lang="en-US" sz="1800"/>
              <a:t>E</a:t>
            </a:r>
          </a:p>
        </p:txBody>
      </p:sp>
      <p:cxnSp>
        <p:nvCxnSpPr>
          <p:cNvPr id="32" name="Straight Connector 31"/>
          <p:cNvCxnSpPr/>
          <p:nvPr/>
        </p:nvCxnSpPr>
        <p:spPr bwMode="auto">
          <a:xfrm>
            <a:off x="2971800" y="5715000"/>
            <a:ext cx="2895600" cy="152400"/>
          </a:xfrm>
          <a:prstGeom prst="line">
            <a:avLst/>
          </a:prstGeom>
          <a:solidFill>
            <a:schemeClr val="accent1"/>
          </a:solidFill>
          <a:ln w="9525" cap="flat" cmpd="sng" algn="ctr">
            <a:solidFill>
              <a:schemeClr val="tx1"/>
            </a:solidFill>
            <a:prstDash val="solid"/>
            <a:round/>
            <a:headEnd type="stealth" w="lg" len="lg"/>
            <a:tailEnd type="none" w="lg" len="lg"/>
          </a:ln>
          <a:effectLst/>
        </p:spPr>
      </p:cxnSp>
      <p:cxnSp>
        <p:nvCxnSpPr>
          <p:cNvPr id="36" name="Straight Connector 35"/>
          <p:cNvCxnSpPr/>
          <p:nvPr/>
        </p:nvCxnSpPr>
        <p:spPr bwMode="auto">
          <a:xfrm flipV="1">
            <a:off x="6553200" y="5638800"/>
            <a:ext cx="838200" cy="2286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37" name="Straight Connector 36"/>
          <p:cNvCxnSpPr/>
          <p:nvPr/>
        </p:nvCxnSpPr>
        <p:spPr bwMode="auto">
          <a:xfrm flipV="1">
            <a:off x="2971800" y="5537716"/>
            <a:ext cx="4343400" cy="120134"/>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39" name="TextBox 38"/>
          <p:cNvSpPr txBox="1"/>
          <p:nvPr/>
        </p:nvSpPr>
        <p:spPr>
          <a:xfrm>
            <a:off x="5791200" y="5650468"/>
            <a:ext cx="818328" cy="369332"/>
          </a:xfrm>
          <a:prstGeom prst="rect">
            <a:avLst/>
          </a:prstGeom>
          <a:noFill/>
        </p:spPr>
        <p:txBody>
          <a:bodyPr wrap="none" rtlCol="0">
            <a:spAutoFit/>
          </a:bodyPr>
          <a:lstStyle/>
          <a:p>
            <a:pPr algn="r"/>
            <a:r>
              <a:rPr lang="en-US" sz="1800"/>
              <a:t>Actors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Legacy-free scouts lead way</a:t>
            </a:r>
          </a:p>
        </p:txBody>
      </p:sp>
      <p:cxnSp>
        <p:nvCxnSpPr>
          <p:cNvPr id="5" name="Straight Connector 4"/>
          <p:cNvCxnSpPr/>
          <p:nvPr/>
        </p:nvCxnSpPr>
        <p:spPr bwMode="auto">
          <a:xfrm rot="5400000">
            <a:off x="-1447800" y="3962400"/>
            <a:ext cx="4114800" cy="1588"/>
          </a:xfrm>
          <a:prstGeom prst="line">
            <a:avLst/>
          </a:prstGeom>
          <a:solidFill>
            <a:schemeClr val="accent1"/>
          </a:solidFill>
          <a:ln w="9525" cap="flat" cmpd="sng" algn="ctr">
            <a:solidFill>
              <a:schemeClr val="tx1"/>
            </a:solidFill>
            <a:prstDash val="solid"/>
            <a:round/>
            <a:headEnd type="stealth" w="lg" len="lg"/>
            <a:tailEnd type="none" w="med" len="med"/>
          </a:ln>
          <a:effectLst/>
        </p:spPr>
      </p:cxnSp>
      <p:cxnSp>
        <p:nvCxnSpPr>
          <p:cNvPr id="7" name="Straight Connector 6"/>
          <p:cNvCxnSpPr/>
          <p:nvPr/>
        </p:nvCxnSpPr>
        <p:spPr bwMode="auto">
          <a:xfrm>
            <a:off x="609600" y="6019800"/>
            <a:ext cx="8305800" cy="1588"/>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8" name="TextBox 7"/>
          <p:cNvSpPr txBox="1"/>
          <p:nvPr/>
        </p:nvSpPr>
        <p:spPr>
          <a:xfrm rot="5400000">
            <a:off x="-267641" y="2481187"/>
            <a:ext cx="1301746" cy="369332"/>
          </a:xfrm>
          <a:prstGeom prst="rect">
            <a:avLst/>
          </a:prstGeom>
          <a:noFill/>
        </p:spPr>
        <p:txBody>
          <a:bodyPr wrap="none" rtlCol="0">
            <a:spAutoFit/>
          </a:bodyPr>
          <a:lstStyle/>
          <a:p>
            <a:r>
              <a:rPr lang="en-US" sz="1800"/>
              <a:t>Complexity</a:t>
            </a:r>
          </a:p>
        </p:txBody>
      </p:sp>
      <p:sp>
        <p:nvSpPr>
          <p:cNvPr id="10" name="Rectangle 9"/>
          <p:cNvSpPr/>
          <p:nvPr/>
        </p:nvSpPr>
        <p:spPr bwMode="auto">
          <a:xfrm>
            <a:off x="6934200" y="6096000"/>
            <a:ext cx="1828800" cy="6096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ahoma" charset="0"/>
            </a:endParaRPr>
          </a:p>
        </p:txBody>
      </p:sp>
      <p:cxnSp>
        <p:nvCxnSpPr>
          <p:cNvPr id="12" name="Straight Connector 11"/>
          <p:cNvCxnSpPr/>
          <p:nvPr/>
        </p:nvCxnSpPr>
        <p:spPr bwMode="auto">
          <a:xfrm rot="5400000" flipH="1" flipV="1">
            <a:off x="-418306" y="4229100"/>
            <a:ext cx="44958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3" name="TextBox 12"/>
          <p:cNvSpPr txBox="1"/>
          <p:nvPr/>
        </p:nvSpPr>
        <p:spPr>
          <a:xfrm>
            <a:off x="609600" y="6019800"/>
            <a:ext cx="1184940" cy="646331"/>
          </a:xfrm>
          <a:prstGeom prst="rect">
            <a:avLst/>
          </a:prstGeom>
          <a:noFill/>
        </p:spPr>
        <p:txBody>
          <a:bodyPr wrap="none" rtlCol="0">
            <a:spAutoFit/>
          </a:bodyPr>
          <a:lstStyle/>
          <a:p>
            <a:pPr algn="ctr"/>
            <a:r>
              <a:rPr lang="en-US" sz="1800"/>
              <a:t>function,</a:t>
            </a:r>
          </a:p>
          <a:p>
            <a:pPr algn="ctr"/>
            <a:r>
              <a:rPr lang="en-US" sz="1800"/>
              <a:t>struct,*,&amp;</a:t>
            </a:r>
          </a:p>
        </p:txBody>
      </p:sp>
      <p:sp>
        <p:nvSpPr>
          <p:cNvPr id="14" name="TextBox 13"/>
          <p:cNvSpPr txBox="1"/>
          <p:nvPr/>
        </p:nvSpPr>
        <p:spPr>
          <a:xfrm>
            <a:off x="2122949" y="6019800"/>
            <a:ext cx="1077451" cy="646331"/>
          </a:xfrm>
          <a:prstGeom prst="rect">
            <a:avLst/>
          </a:prstGeom>
          <a:noFill/>
        </p:spPr>
        <p:txBody>
          <a:bodyPr wrap="none" rtlCol="0">
            <a:spAutoFit/>
          </a:bodyPr>
          <a:lstStyle/>
          <a:p>
            <a:pPr algn="ctr"/>
            <a:r>
              <a:rPr lang="en-US" sz="1800"/>
              <a:t>closures,</a:t>
            </a:r>
          </a:p>
          <a:p>
            <a:pPr algn="ctr"/>
            <a:r>
              <a:rPr lang="en-US" sz="1800"/>
              <a:t>objects</a:t>
            </a:r>
          </a:p>
        </p:txBody>
      </p:sp>
      <p:sp>
        <p:nvSpPr>
          <p:cNvPr id="15" name="TextBox 14"/>
          <p:cNvSpPr txBox="1"/>
          <p:nvPr/>
        </p:nvSpPr>
        <p:spPr>
          <a:xfrm>
            <a:off x="5867400" y="6019800"/>
            <a:ext cx="2133918" cy="646331"/>
          </a:xfrm>
          <a:prstGeom prst="rect">
            <a:avLst/>
          </a:prstGeom>
          <a:noFill/>
        </p:spPr>
        <p:txBody>
          <a:bodyPr wrap="none" rtlCol="0">
            <a:spAutoFit/>
          </a:bodyPr>
          <a:lstStyle/>
          <a:p>
            <a:pPr algn="ctr"/>
            <a:r>
              <a:rPr lang="en-US" sz="1800"/>
              <a:t>distributed resilient</a:t>
            </a:r>
          </a:p>
          <a:p>
            <a:pPr algn="ctr"/>
            <a:r>
              <a:rPr lang="en-US" sz="1800"/>
              <a:t>secure objects</a:t>
            </a:r>
          </a:p>
        </p:txBody>
      </p:sp>
      <p:cxnSp>
        <p:nvCxnSpPr>
          <p:cNvPr id="16" name="Straight Connector 15"/>
          <p:cNvCxnSpPr/>
          <p:nvPr/>
        </p:nvCxnSpPr>
        <p:spPr bwMode="auto">
          <a:xfrm rot="5400000" flipH="1" flipV="1">
            <a:off x="3544094" y="4228307"/>
            <a:ext cx="44958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TextBox 16"/>
          <p:cNvSpPr txBox="1"/>
          <p:nvPr/>
        </p:nvSpPr>
        <p:spPr>
          <a:xfrm>
            <a:off x="685800" y="5029200"/>
            <a:ext cx="338742" cy="369332"/>
          </a:xfrm>
          <a:prstGeom prst="rect">
            <a:avLst/>
          </a:prstGeom>
          <a:noFill/>
        </p:spPr>
        <p:txBody>
          <a:bodyPr wrap="none" rtlCol="0">
            <a:spAutoFit/>
          </a:bodyPr>
          <a:lstStyle/>
          <a:p>
            <a:r>
              <a:rPr lang="en-US" sz="1800" b="1"/>
              <a:t>C</a:t>
            </a:r>
          </a:p>
        </p:txBody>
      </p:sp>
      <p:sp>
        <p:nvSpPr>
          <p:cNvPr id="19" name="TextBox 18"/>
          <p:cNvSpPr txBox="1"/>
          <p:nvPr/>
        </p:nvSpPr>
        <p:spPr>
          <a:xfrm>
            <a:off x="1905000" y="3135868"/>
            <a:ext cx="716550" cy="369332"/>
          </a:xfrm>
          <a:prstGeom prst="rect">
            <a:avLst/>
          </a:prstGeom>
          <a:noFill/>
        </p:spPr>
        <p:txBody>
          <a:bodyPr wrap="none" rtlCol="0">
            <a:spAutoFit/>
          </a:bodyPr>
          <a:lstStyle/>
          <a:p>
            <a:r>
              <a:rPr lang="en-US" sz="1800" b="1"/>
              <a:t>C++</a:t>
            </a:r>
          </a:p>
        </p:txBody>
      </p:sp>
      <p:sp>
        <p:nvSpPr>
          <p:cNvPr id="20" name="TextBox 19"/>
          <p:cNvSpPr txBox="1"/>
          <p:nvPr/>
        </p:nvSpPr>
        <p:spPr>
          <a:xfrm>
            <a:off x="2743200" y="3657600"/>
            <a:ext cx="710125" cy="369332"/>
          </a:xfrm>
          <a:prstGeom prst="rect">
            <a:avLst/>
          </a:prstGeom>
          <a:noFill/>
        </p:spPr>
        <p:txBody>
          <a:bodyPr wrap="none" rtlCol="0">
            <a:spAutoFit/>
          </a:bodyPr>
          <a:lstStyle/>
          <a:p>
            <a:r>
              <a:rPr lang="en-US" sz="1800" b="1"/>
              <a:t>Java</a:t>
            </a:r>
          </a:p>
        </p:txBody>
      </p:sp>
      <p:sp>
        <p:nvSpPr>
          <p:cNvPr id="21" name="TextBox 20"/>
          <p:cNvSpPr txBox="1"/>
          <p:nvPr/>
        </p:nvSpPr>
        <p:spPr>
          <a:xfrm>
            <a:off x="3505200" y="4114800"/>
            <a:ext cx="446381" cy="369332"/>
          </a:xfrm>
          <a:prstGeom prst="rect">
            <a:avLst/>
          </a:prstGeom>
          <a:noFill/>
        </p:spPr>
        <p:txBody>
          <a:bodyPr wrap="none" rtlCol="0">
            <a:spAutoFit/>
          </a:bodyPr>
          <a:lstStyle/>
          <a:p>
            <a:r>
              <a:rPr lang="en-US" sz="1800" b="1"/>
              <a:t>JS</a:t>
            </a:r>
          </a:p>
        </p:txBody>
      </p:sp>
      <p:sp>
        <p:nvSpPr>
          <p:cNvPr id="22" name="TextBox 21"/>
          <p:cNvSpPr txBox="1"/>
          <p:nvPr/>
        </p:nvSpPr>
        <p:spPr>
          <a:xfrm>
            <a:off x="1942728" y="5188803"/>
            <a:ext cx="1024289" cy="646331"/>
          </a:xfrm>
          <a:prstGeom prst="rect">
            <a:avLst/>
          </a:prstGeom>
          <a:noFill/>
        </p:spPr>
        <p:txBody>
          <a:bodyPr wrap="none" rtlCol="0">
            <a:spAutoFit/>
          </a:bodyPr>
          <a:lstStyle/>
          <a:p>
            <a:pPr algn="r"/>
            <a:r>
              <a:rPr lang="en-US" sz="1800"/>
              <a:t>ST,Self</a:t>
            </a:r>
          </a:p>
          <a:p>
            <a:r>
              <a:rPr lang="en-US" sz="1800"/>
              <a:t>Scheme</a:t>
            </a:r>
          </a:p>
        </p:txBody>
      </p:sp>
      <p:cxnSp>
        <p:nvCxnSpPr>
          <p:cNvPr id="24" name="Straight Connector 23"/>
          <p:cNvCxnSpPr/>
          <p:nvPr/>
        </p:nvCxnSpPr>
        <p:spPr bwMode="auto">
          <a:xfrm rot="5400000" flipH="1" flipV="1">
            <a:off x="723900" y="3771900"/>
            <a:ext cx="1600200" cy="10668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26" name="Straight Connector 25"/>
          <p:cNvCxnSpPr/>
          <p:nvPr/>
        </p:nvCxnSpPr>
        <p:spPr bwMode="auto">
          <a:xfrm>
            <a:off x="2438400" y="3505200"/>
            <a:ext cx="381000" cy="228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28" name="Straight Connector 27"/>
          <p:cNvCxnSpPr/>
          <p:nvPr/>
        </p:nvCxnSpPr>
        <p:spPr bwMode="auto">
          <a:xfrm>
            <a:off x="3244206" y="4007496"/>
            <a:ext cx="304800" cy="228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30" name="Straight Connector 29"/>
          <p:cNvCxnSpPr/>
          <p:nvPr/>
        </p:nvCxnSpPr>
        <p:spPr bwMode="auto">
          <a:xfrm rot="5400000" flipH="1" flipV="1">
            <a:off x="2667000" y="4419600"/>
            <a:ext cx="914400" cy="762000"/>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32" name="TextBox 31"/>
          <p:cNvSpPr txBox="1"/>
          <p:nvPr/>
        </p:nvSpPr>
        <p:spPr>
          <a:xfrm>
            <a:off x="7315200" y="5334000"/>
            <a:ext cx="314171" cy="369332"/>
          </a:xfrm>
          <a:prstGeom prst="rect">
            <a:avLst/>
          </a:prstGeom>
          <a:noFill/>
        </p:spPr>
        <p:txBody>
          <a:bodyPr wrap="none" rtlCol="0">
            <a:spAutoFit/>
          </a:bodyPr>
          <a:lstStyle/>
          <a:p>
            <a:r>
              <a:rPr lang="en-US" sz="1800"/>
              <a:t>E</a:t>
            </a:r>
          </a:p>
        </p:txBody>
      </p:sp>
      <p:sp>
        <p:nvSpPr>
          <p:cNvPr id="33" name="TextBox 32"/>
          <p:cNvSpPr txBox="1"/>
          <p:nvPr/>
        </p:nvSpPr>
        <p:spPr>
          <a:xfrm>
            <a:off x="5995140" y="1752600"/>
            <a:ext cx="1343337" cy="369332"/>
          </a:xfrm>
          <a:prstGeom prst="rect">
            <a:avLst/>
          </a:prstGeom>
          <a:noFill/>
        </p:spPr>
        <p:txBody>
          <a:bodyPr wrap="none" rtlCol="0">
            <a:spAutoFit/>
          </a:bodyPr>
          <a:lstStyle/>
          <a:p>
            <a:r>
              <a:rPr lang="en-US" sz="1800"/>
              <a:t>Corba/C++</a:t>
            </a:r>
          </a:p>
        </p:txBody>
      </p:sp>
      <p:sp>
        <p:nvSpPr>
          <p:cNvPr id="34" name="TextBox 33"/>
          <p:cNvSpPr txBox="1"/>
          <p:nvPr/>
        </p:nvSpPr>
        <p:spPr>
          <a:xfrm>
            <a:off x="6575874" y="2514600"/>
            <a:ext cx="600570" cy="369332"/>
          </a:xfrm>
          <a:prstGeom prst="rect">
            <a:avLst/>
          </a:prstGeom>
          <a:noFill/>
        </p:spPr>
        <p:txBody>
          <a:bodyPr wrap="none" rtlCol="0">
            <a:spAutoFit/>
          </a:bodyPr>
          <a:lstStyle/>
          <a:p>
            <a:r>
              <a:rPr lang="en-US" sz="1800" b="1"/>
              <a:t>EJB</a:t>
            </a:r>
          </a:p>
        </p:txBody>
      </p:sp>
      <p:sp>
        <p:nvSpPr>
          <p:cNvPr id="35" name="TextBox 34"/>
          <p:cNvSpPr txBox="1"/>
          <p:nvPr/>
        </p:nvSpPr>
        <p:spPr>
          <a:xfrm>
            <a:off x="5943218" y="3348335"/>
            <a:ext cx="774258" cy="369332"/>
          </a:xfrm>
          <a:prstGeom prst="rect">
            <a:avLst/>
          </a:prstGeom>
          <a:noFill/>
        </p:spPr>
        <p:txBody>
          <a:bodyPr wrap="none" rtlCol="0">
            <a:spAutoFit/>
          </a:bodyPr>
          <a:lstStyle/>
          <a:p>
            <a:r>
              <a:rPr lang="en-US" sz="1800" b="1"/>
              <a:t>AJAX</a:t>
            </a:r>
          </a:p>
        </p:txBody>
      </p:sp>
      <p:cxnSp>
        <p:nvCxnSpPr>
          <p:cNvPr id="38" name="Straight Connector 37"/>
          <p:cNvCxnSpPr/>
          <p:nvPr/>
        </p:nvCxnSpPr>
        <p:spPr bwMode="auto">
          <a:xfrm flipV="1">
            <a:off x="2514600" y="2057400"/>
            <a:ext cx="3505200" cy="12192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0" name="Straight Connector 39"/>
          <p:cNvCxnSpPr>
            <a:endCxn id="34" idx="1"/>
          </p:cNvCxnSpPr>
          <p:nvPr/>
        </p:nvCxnSpPr>
        <p:spPr bwMode="auto">
          <a:xfrm flipV="1">
            <a:off x="3352800" y="2699266"/>
            <a:ext cx="3223074" cy="1034534"/>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42" name="Straight Connector 41"/>
          <p:cNvCxnSpPr/>
          <p:nvPr/>
        </p:nvCxnSpPr>
        <p:spPr bwMode="auto">
          <a:xfrm rot="16200000" flipH="1">
            <a:off x="6245113" y="2183839"/>
            <a:ext cx="457200" cy="356722"/>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8" name="Straight Connector 47"/>
          <p:cNvCxnSpPr/>
          <p:nvPr/>
        </p:nvCxnSpPr>
        <p:spPr bwMode="auto">
          <a:xfrm flipV="1">
            <a:off x="3886200" y="3581400"/>
            <a:ext cx="2133600" cy="609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sp>
        <p:nvSpPr>
          <p:cNvPr id="66" name="TextBox 65"/>
          <p:cNvSpPr txBox="1"/>
          <p:nvPr/>
        </p:nvSpPr>
        <p:spPr>
          <a:xfrm>
            <a:off x="8014026" y="5638800"/>
            <a:ext cx="1129974" cy="369332"/>
          </a:xfrm>
          <a:prstGeom prst="rect">
            <a:avLst/>
          </a:prstGeom>
          <a:noFill/>
        </p:spPr>
        <p:txBody>
          <a:bodyPr wrap="none" rtlCol="0">
            <a:spAutoFit/>
          </a:bodyPr>
          <a:lstStyle/>
          <a:p>
            <a:r>
              <a:rPr lang="en-US" sz="1800"/>
              <a:t>Paradigm</a:t>
            </a:r>
          </a:p>
        </p:txBody>
      </p:sp>
      <p:cxnSp>
        <p:nvCxnSpPr>
          <p:cNvPr id="106" name="Straight Connector 105"/>
          <p:cNvCxnSpPr/>
          <p:nvPr/>
        </p:nvCxnSpPr>
        <p:spPr bwMode="auto">
          <a:xfrm rot="5400000" flipH="1" flipV="1">
            <a:off x="2702708" y="4760109"/>
            <a:ext cx="1143002" cy="614385"/>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108" name="Straight Connector 107"/>
          <p:cNvCxnSpPr/>
          <p:nvPr/>
        </p:nvCxnSpPr>
        <p:spPr bwMode="auto">
          <a:xfrm rot="16200000" flipV="1">
            <a:off x="1409701" y="4229099"/>
            <a:ext cx="1676398" cy="228604"/>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110" name="Straight Connector 109"/>
          <p:cNvCxnSpPr>
            <a:stCxn id="22" idx="0"/>
          </p:cNvCxnSpPr>
          <p:nvPr/>
        </p:nvCxnSpPr>
        <p:spPr bwMode="auto">
          <a:xfrm rot="5400000" flipH="1" flipV="1">
            <a:off x="2100135" y="4393339"/>
            <a:ext cx="1150203" cy="440727"/>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37" name="Straight Connector 36"/>
          <p:cNvCxnSpPr/>
          <p:nvPr/>
        </p:nvCxnSpPr>
        <p:spPr bwMode="auto">
          <a:xfrm>
            <a:off x="2971800" y="5715000"/>
            <a:ext cx="2895600" cy="152400"/>
          </a:xfrm>
          <a:prstGeom prst="line">
            <a:avLst/>
          </a:prstGeom>
          <a:solidFill>
            <a:schemeClr val="accent1"/>
          </a:solidFill>
          <a:ln w="9525" cap="flat" cmpd="sng" algn="ctr">
            <a:solidFill>
              <a:schemeClr val="tx1"/>
            </a:solidFill>
            <a:prstDash val="solid"/>
            <a:round/>
            <a:headEnd type="stealth" w="lg" len="lg"/>
            <a:tailEnd type="none" w="lg" len="lg"/>
          </a:ln>
          <a:effectLst/>
        </p:spPr>
      </p:cxnSp>
      <p:sp>
        <p:nvSpPr>
          <p:cNvPr id="39" name="TextBox 38"/>
          <p:cNvSpPr txBox="1"/>
          <p:nvPr/>
        </p:nvSpPr>
        <p:spPr>
          <a:xfrm>
            <a:off x="5791200" y="5650468"/>
            <a:ext cx="818328" cy="369332"/>
          </a:xfrm>
          <a:prstGeom prst="rect">
            <a:avLst/>
          </a:prstGeom>
          <a:noFill/>
        </p:spPr>
        <p:txBody>
          <a:bodyPr wrap="none" rtlCol="0">
            <a:spAutoFit/>
          </a:bodyPr>
          <a:lstStyle/>
          <a:p>
            <a:pPr algn="r"/>
            <a:r>
              <a:rPr lang="en-US" sz="1800"/>
              <a:t>Actors</a:t>
            </a:r>
          </a:p>
        </p:txBody>
      </p:sp>
      <p:cxnSp>
        <p:nvCxnSpPr>
          <p:cNvPr id="41" name="Straight Connector 40"/>
          <p:cNvCxnSpPr/>
          <p:nvPr/>
        </p:nvCxnSpPr>
        <p:spPr bwMode="auto">
          <a:xfrm flipV="1">
            <a:off x="6553200" y="5638800"/>
            <a:ext cx="838200" cy="2286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3" name="Straight Connector 42"/>
          <p:cNvCxnSpPr/>
          <p:nvPr/>
        </p:nvCxnSpPr>
        <p:spPr bwMode="auto">
          <a:xfrm flipV="1">
            <a:off x="2971800" y="5537716"/>
            <a:ext cx="4343400" cy="120134"/>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44" name="TextBox 43"/>
          <p:cNvSpPr txBox="1"/>
          <p:nvPr/>
        </p:nvSpPr>
        <p:spPr>
          <a:xfrm>
            <a:off x="3489274" y="6019800"/>
            <a:ext cx="1900806" cy="646331"/>
          </a:xfrm>
          <a:prstGeom prst="rect">
            <a:avLst/>
          </a:prstGeom>
          <a:noFill/>
        </p:spPr>
        <p:txBody>
          <a:bodyPr wrap="none" rtlCol="0">
            <a:spAutoFit/>
          </a:bodyPr>
          <a:lstStyle/>
          <a:p>
            <a:pPr algn="ctr"/>
            <a:r>
              <a:rPr lang="en-US" sz="1800"/>
              <a:t>safe mobile code</a:t>
            </a:r>
          </a:p>
          <a:p>
            <a:pPr algn="ctr"/>
            <a:r>
              <a:rPr lang="en-US" sz="1800"/>
              <a:t>as protocol</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Too big a jump</a:t>
            </a:r>
          </a:p>
        </p:txBody>
      </p:sp>
      <p:cxnSp>
        <p:nvCxnSpPr>
          <p:cNvPr id="5" name="Straight Connector 4"/>
          <p:cNvCxnSpPr/>
          <p:nvPr/>
        </p:nvCxnSpPr>
        <p:spPr bwMode="auto">
          <a:xfrm rot="5400000">
            <a:off x="-1447800" y="3962400"/>
            <a:ext cx="4114800" cy="1588"/>
          </a:xfrm>
          <a:prstGeom prst="line">
            <a:avLst/>
          </a:prstGeom>
          <a:solidFill>
            <a:schemeClr val="accent1"/>
          </a:solidFill>
          <a:ln w="9525" cap="flat" cmpd="sng" algn="ctr">
            <a:solidFill>
              <a:schemeClr val="tx1"/>
            </a:solidFill>
            <a:prstDash val="solid"/>
            <a:round/>
            <a:headEnd type="stealth" w="lg" len="lg"/>
            <a:tailEnd type="none" w="med" len="med"/>
          </a:ln>
          <a:effectLst/>
        </p:spPr>
      </p:cxnSp>
      <p:cxnSp>
        <p:nvCxnSpPr>
          <p:cNvPr id="7" name="Straight Connector 6"/>
          <p:cNvCxnSpPr/>
          <p:nvPr/>
        </p:nvCxnSpPr>
        <p:spPr bwMode="auto">
          <a:xfrm>
            <a:off x="609600" y="6019800"/>
            <a:ext cx="8305800" cy="1588"/>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8" name="TextBox 7"/>
          <p:cNvSpPr txBox="1"/>
          <p:nvPr/>
        </p:nvSpPr>
        <p:spPr>
          <a:xfrm rot="5400000">
            <a:off x="-267641" y="2481187"/>
            <a:ext cx="1301746" cy="369332"/>
          </a:xfrm>
          <a:prstGeom prst="rect">
            <a:avLst/>
          </a:prstGeom>
          <a:noFill/>
        </p:spPr>
        <p:txBody>
          <a:bodyPr wrap="none" rtlCol="0">
            <a:spAutoFit/>
          </a:bodyPr>
          <a:lstStyle/>
          <a:p>
            <a:r>
              <a:rPr lang="en-US" sz="1800"/>
              <a:t>Complexity</a:t>
            </a:r>
          </a:p>
        </p:txBody>
      </p:sp>
      <p:sp>
        <p:nvSpPr>
          <p:cNvPr id="10" name="Rectangle 9"/>
          <p:cNvSpPr/>
          <p:nvPr/>
        </p:nvSpPr>
        <p:spPr bwMode="auto">
          <a:xfrm>
            <a:off x="6934200" y="6096000"/>
            <a:ext cx="1828800" cy="6096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ahoma" charset="0"/>
            </a:endParaRPr>
          </a:p>
        </p:txBody>
      </p:sp>
      <p:cxnSp>
        <p:nvCxnSpPr>
          <p:cNvPr id="12" name="Straight Connector 11"/>
          <p:cNvCxnSpPr/>
          <p:nvPr/>
        </p:nvCxnSpPr>
        <p:spPr bwMode="auto">
          <a:xfrm rot="5400000" flipH="1" flipV="1">
            <a:off x="-418306" y="4229100"/>
            <a:ext cx="44958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3" name="TextBox 12"/>
          <p:cNvSpPr txBox="1"/>
          <p:nvPr/>
        </p:nvSpPr>
        <p:spPr>
          <a:xfrm>
            <a:off x="609600" y="6019800"/>
            <a:ext cx="1184940" cy="646331"/>
          </a:xfrm>
          <a:prstGeom prst="rect">
            <a:avLst/>
          </a:prstGeom>
          <a:noFill/>
        </p:spPr>
        <p:txBody>
          <a:bodyPr wrap="none" rtlCol="0">
            <a:spAutoFit/>
          </a:bodyPr>
          <a:lstStyle/>
          <a:p>
            <a:pPr algn="ctr"/>
            <a:r>
              <a:rPr lang="en-US" sz="1800"/>
              <a:t>function,</a:t>
            </a:r>
          </a:p>
          <a:p>
            <a:pPr algn="ctr"/>
            <a:r>
              <a:rPr lang="en-US" sz="1800"/>
              <a:t>struct,*,&amp;</a:t>
            </a:r>
          </a:p>
        </p:txBody>
      </p:sp>
      <p:sp>
        <p:nvSpPr>
          <p:cNvPr id="14" name="TextBox 13"/>
          <p:cNvSpPr txBox="1"/>
          <p:nvPr/>
        </p:nvSpPr>
        <p:spPr>
          <a:xfrm>
            <a:off x="2122949" y="6019800"/>
            <a:ext cx="1077451" cy="646331"/>
          </a:xfrm>
          <a:prstGeom prst="rect">
            <a:avLst/>
          </a:prstGeom>
          <a:noFill/>
        </p:spPr>
        <p:txBody>
          <a:bodyPr wrap="none" rtlCol="0">
            <a:spAutoFit/>
          </a:bodyPr>
          <a:lstStyle/>
          <a:p>
            <a:pPr algn="ctr"/>
            <a:r>
              <a:rPr lang="en-US" sz="1800"/>
              <a:t>closures,</a:t>
            </a:r>
          </a:p>
          <a:p>
            <a:pPr algn="ctr"/>
            <a:r>
              <a:rPr lang="en-US" sz="1800"/>
              <a:t>objects</a:t>
            </a:r>
          </a:p>
        </p:txBody>
      </p:sp>
      <p:sp>
        <p:nvSpPr>
          <p:cNvPr id="15" name="TextBox 14"/>
          <p:cNvSpPr txBox="1"/>
          <p:nvPr/>
        </p:nvSpPr>
        <p:spPr>
          <a:xfrm>
            <a:off x="5867400" y="6019800"/>
            <a:ext cx="2133918" cy="646331"/>
          </a:xfrm>
          <a:prstGeom prst="rect">
            <a:avLst/>
          </a:prstGeom>
          <a:noFill/>
        </p:spPr>
        <p:txBody>
          <a:bodyPr wrap="none" rtlCol="0">
            <a:spAutoFit/>
          </a:bodyPr>
          <a:lstStyle/>
          <a:p>
            <a:pPr algn="ctr"/>
            <a:r>
              <a:rPr lang="en-US" sz="1800"/>
              <a:t>distributed resilient</a:t>
            </a:r>
          </a:p>
          <a:p>
            <a:pPr algn="ctr"/>
            <a:r>
              <a:rPr lang="en-US" sz="1800"/>
              <a:t>secure objects</a:t>
            </a:r>
          </a:p>
        </p:txBody>
      </p:sp>
      <p:cxnSp>
        <p:nvCxnSpPr>
          <p:cNvPr id="16" name="Straight Connector 15"/>
          <p:cNvCxnSpPr/>
          <p:nvPr/>
        </p:nvCxnSpPr>
        <p:spPr bwMode="auto">
          <a:xfrm rot="5400000" flipH="1" flipV="1">
            <a:off x="3544094" y="4228307"/>
            <a:ext cx="44958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TextBox 16"/>
          <p:cNvSpPr txBox="1"/>
          <p:nvPr/>
        </p:nvSpPr>
        <p:spPr>
          <a:xfrm>
            <a:off x="685800" y="5029200"/>
            <a:ext cx="338742" cy="369332"/>
          </a:xfrm>
          <a:prstGeom prst="rect">
            <a:avLst/>
          </a:prstGeom>
          <a:noFill/>
        </p:spPr>
        <p:txBody>
          <a:bodyPr wrap="none" rtlCol="0">
            <a:spAutoFit/>
          </a:bodyPr>
          <a:lstStyle/>
          <a:p>
            <a:r>
              <a:rPr lang="en-US" sz="1800" b="1"/>
              <a:t>C</a:t>
            </a:r>
          </a:p>
        </p:txBody>
      </p:sp>
      <p:sp>
        <p:nvSpPr>
          <p:cNvPr id="19" name="TextBox 18"/>
          <p:cNvSpPr txBox="1"/>
          <p:nvPr/>
        </p:nvSpPr>
        <p:spPr>
          <a:xfrm>
            <a:off x="1905000" y="3135868"/>
            <a:ext cx="716550" cy="369332"/>
          </a:xfrm>
          <a:prstGeom prst="rect">
            <a:avLst/>
          </a:prstGeom>
          <a:noFill/>
        </p:spPr>
        <p:txBody>
          <a:bodyPr wrap="none" rtlCol="0">
            <a:spAutoFit/>
          </a:bodyPr>
          <a:lstStyle/>
          <a:p>
            <a:r>
              <a:rPr lang="en-US" sz="1800" b="1"/>
              <a:t>C++</a:t>
            </a:r>
          </a:p>
        </p:txBody>
      </p:sp>
      <p:sp>
        <p:nvSpPr>
          <p:cNvPr id="20" name="TextBox 19"/>
          <p:cNvSpPr txBox="1"/>
          <p:nvPr/>
        </p:nvSpPr>
        <p:spPr>
          <a:xfrm>
            <a:off x="2743200" y="3657600"/>
            <a:ext cx="710125" cy="369332"/>
          </a:xfrm>
          <a:prstGeom prst="rect">
            <a:avLst/>
          </a:prstGeom>
          <a:noFill/>
        </p:spPr>
        <p:txBody>
          <a:bodyPr wrap="none" rtlCol="0">
            <a:spAutoFit/>
          </a:bodyPr>
          <a:lstStyle/>
          <a:p>
            <a:r>
              <a:rPr lang="en-US" sz="1800" b="1"/>
              <a:t>Java</a:t>
            </a:r>
          </a:p>
        </p:txBody>
      </p:sp>
      <p:sp>
        <p:nvSpPr>
          <p:cNvPr id="21" name="TextBox 20"/>
          <p:cNvSpPr txBox="1"/>
          <p:nvPr/>
        </p:nvSpPr>
        <p:spPr>
          <a:xfrm>
            <a:off x="3505200" y="4114800"/>
            <a:ext cx="446381" cy="369332"/>
          </a:xfrm>
          <a:prstGeom prst="rect">
            <a:avLst/>
          </a:prstGeom>
          <a:noFill/>
        </p:spPr>
        <p:txBody>
          <a:bodyPr wrap="none" rtlCol="0">
            <a:spAutoFit/>
          </a:bodyPr>
          <a:lstStyle/>
          <a:p>
            <a:r>
              <a:rPr lang="en-US" sz="1800" b="1"/>
              <a:t>JS</a:t>
            </a:r>
          </a:p>
        </p:txBody>
      </p:sp>
      <p:sp>
        <p:nvSpPr>
          <p:cNvPr id="22" name="TextBox 21"/>
          <p:cNvSpPr txBox="1"/>
          <p:nvPr/>
        </p:nvSpPr>
        <p:spPr>
          <a:xfrm>
            <a:off x="1942728" y="5188803"/>
            <a:ext cx="1024289" cy="646331"/>
          </a:xfrm>
          <a:prstGeom prst="rect">
            <a:avLst/>
          </a:prstGeom>
          <a:noFill/>
        </p:spPr>
        <p:txBody>
          <a:bodyPr wrap="none" rtlCol="0">
            <a:spAutoFit/>
          </a:bodyPr>
          <a:lstStyle/>
          <a:p>
            <a:pPr algn="r"/>
            <a:r>
              <a:rPr lang="en-US" sz="1800"/>
              <a:t>ST,Self</a:t>
            </a:r>
          </a:p>
          <a:p>
            <a:r>
              <a:rPr lang="en-US" sz="1800"/>
              <a:t>Scheme</a:t>
            </a:r>
          </a:p>
        </p:txBody>
      </p:sp>
      <p:cxnSp>
        <p:nvCxnSpPr>
          <p:cNvPr id="24" name="Straight Connector 23"/>
          <p:cNvCxnSpPr/>
          <p:nvPr/>
        </p:nvCxnSpPr>
        <p:spPr bwMode="auto">
          <a:xfrm rot="5400000" flipH="1" flipV="1">
            <a:off x="723900" y="3771900"/>
            <a:ext cx="1600200" cy="10668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26" name="Straight Connector 25"/>
          <p:cNvCxnSpPr/>
          <p:nvPr/>
        </p:nvCxnSpPr>
        <p:spPr bwMode="auto">
          <a:xfrm>
            <a:off x="2438400" y="3505200"/>
            <a:ext cx="381000" cy="228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28" name="Straight Connector 27"/>
          <p:cNvCxnSpPr/>
          <p:nvPr/>
        </p:nvCxnSpPr>
        <p:spPr bwMode="auto">
          <a:xfrm>
            <a:off x="3244206" y="4007496"/>
            <a:ext cx="304800" cy="228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30" name="Straight Connector 29"/>
          <p:cNvCxnSpPr/>
          <p:nvPr/>
        </p:nvCxnSpPr>
        <p:spPr bwMode="auto">
          <a:xfrm rot="5400000" flipH="1" flipV="1">
            <a:off x="2667000" y="4419600"/>
            <a:ext cx="914400" cy="762000"/>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32" name="TextBox 31"/>
          <p:cNvSpPr txBox="1"/>
          <p:nvPr/>
        </p:nvSpPr>
        <p:spPr>
          <a:xfrm>
            <a:off x="7315200" y="5334000"/>
            <a:ext cx="314171" cy="369332"/>
          </a:xfrm>
          <a:prstGeom prst="rect">
            <a:avLst/>
          </a:prstGeom>
          <a:noFill/>
        </p:spPr>
        <p:txBody>
          <a:bodyPr wrap="none" rtlCol="0">
            <a:spAutoFit/>
          </a:bodyPr>
          <a:lstStyle/>
          <a:p>
            <a:r>
              <a:rPr lang="en-US" sz="1800"/>
              <a:t>E</a:t>
            </a:r>
          </a:p>
        </p:txBody>
      </p:sp>
      <p:sp>
        <p:nvSpPr>
          <p:cNvPr id="33" name="TextBox 32"/>
          <p:cNvSpPr txBox="1"/>
          <p:nvPr/>
        </p:nvSpPr>
        <p:spPr>
          <a:xfrm>
            <a:off x="5995140" y="1752600"/>
            <a:ext cx="1343337" cy="369332"/>
          </a:xfrm>
          <a:prstGeom prst="rect">
            <a:avLst/>
          </a:prstGeom>
          <a:noFill/>
        </p:spPr>
        <p:txBody>
          <a:bodyPr wrap="none" rtlCol="0">
            <a:spAutoFit/>
          </a:bodyPr>
          <a:lstStyle/>
          <a:p>
            <a:r>
              <a:rPr lang="en-US" sz="1800"/>
              <a:t>Corba/C++</a:t>
            </a:r>
          </a:p>
        </p:txBody>
      </p:sp>
      <p:sp>
        <p:nvSpPr>
          <p:cNvPr id="34" name="TextBox 33"/>
          <p:cNvSpPr txBox="1"/>
          <p:nvPr/>
        </p:nvSpPr>
        <p:spPr>
          <a:xfrm>
            <a:off x="6575874" y="2514600"/>
            <a:ext cx="600570" cy="369332"/>
          </a:xfrm>
          <a:prstGeom prst="rect">
            <a:avLst/>
          </a:prstGeom>
          <a:noFill/>
        </p:spPr>
        <p:txBody>
          <a:bodyPr wrap="none" rtlCol="0">
            <a:spAutoFit/>
          </a:bodyPr>
          <a:lstStyle/>
          <a:p>
            <a:r>
              <a:rPr lang="en-US" sz="1800" b="1"/>
              <a:t>EJB</a:t>
            </a:r>
          </a:p>
        </p:txBody>
      </p:sp>
      <p:sp>
        <p:nvSpPr>
          <p:cNvPr id="35" name="TextBox 34"/>
          <p:cNvSpPr txBox="1"/>
          <p:nvPr/>
        </p:nvSpPr>
        <p:spPr>
          <a:xfrm>
            <a:off x="5943218" y="3348335"/>
            <a:ext cx="774258" cy="369332"/>
          </a:xfrm>
          <a:prstGeom prst="rect">
            <a:avLst/>
          </a:prstGeom>
          <a:noFill/>
        </p:spPr>
        <p:txBody>
          <a:bodyPr wrap="none" rtlCol="0">
            <a:spAutoFit/>
          </a:bodyPr>
          <a:lstStyle/>
          <a:p>
            <a:r>
              <a:rPr lang="en-US" sz="1800" b="1"/>
              <a:t>AJAX</a:t>
            </a:r>
          </a:p>
        </p:txBody>
      </p:sp>
      <p:sp>
        <p:nvSpPr>
          <p:cNvPr id="36" name="TextBox 35"/>
          <p:cNvSpPr txBox="1"/>
          <p:nvPr/>
        </p:nvSpPr>
        <p:spPr>
          <a:xfrm>
            <a:off x="6629400" y="4419600"/>
            <a:ext cx="293996" cy="369332"/>
          </a:xfrm>
          <a:prstGeom prst="rect">
            <a:avLst/>
          </a:prstGeom>
          <a:noFill/>
        </p:spPr>
        <p:txBody>
          <a:bodyPr wrap="none" rtlCol="0">
            <a:spAutoFit/>
          </a:bodyPr>
          <a:lstStyle/>
          <a:p>
            <a:r>
              <a:rPr lang="en-US" sz="1800"/>
              <a:t>?</a:t>
            </a:r>
          </a:p>
        </p:txBody>
      </p:sp>
      <p:cxnSp>
        <p:nvCxnSpPr>
          <p:cNvPr id="38" name="Straight Connector 37"/>
          <p:cNvCxnSpPr/>
          <p:nvPr/>
        </p:nvCxnSpPr>
        <p:spPr bwMode="auto">
          <a:xfrm flipV="1">
            <a:off x="2514600" y="2057400"/>
            <a:ext cx="3505200" cy="12192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0" name="Straight Connector 39"/>
          <p:cNvCxnSpPr>
            <a:endCxn id="34" idx="1"/>
          </p:cNvCxnSpPr>
          <p:nvPr/>
        </p:nvCxnSpPr>
        <p:spPr bwMode="auto">
          <a:xfrm flipV="1">
            <a:off x="3352800" y="2699266"/>
            <a:ext cx="3223074" cy="1034534"/>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42" name="Straight Connector 41"/>
          <p:cNvCxnSpPr/>
          <p:nvPr/>
        </p:nvCxnSpPr>
        <p:spPr bwMode="auto">
          <a:xfrm rot="16200000" flipH="1">
            <a:off x="6245113" y="2183839"/>
            <a:ext cx="457200" cy="356722"/>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6" name="Straight Connector 45"/>
          <p:cNvCxnSpPr/>
          <p:nvPr/>
        </p:nvCxnSpPr>
        <p:spPr bwMode="auto">
          <a:xfrm rot="16200000" flipH="1">
            <a:off x="6096001" y="3886199"/>
            <a:ext cx="761999" cy="4572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8" name="Straight Connector 47"/>
          <p:cNvCxnSpPr/>
          <p:nvPr/>
        </p:nvCxnSpPr>
        <p:spPr bwMode="auto">
          <a:xfrm flipV="1">
            <a:off x="3886200" y="3581400"/>
            <a:ext cx="2133600" cy="609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sp>
        <p:nvSpPr>
          <p:cNvPr id="66" name="TextBox 65"/>
          <p:cNvSpPr txBox="1"/>
          <p:nvPr/>
        </p:nvSpPr>
        <p:spPr>
          <a:xfrm>
            <a:off x="8014026" y="5638800"/>
            <a:ext cx="1129974" cy="369332"/>
          </a:xfrm>
          <a:prstGeom prst="rect">
            <a:avLst/>
          </a:prstGeom>
          <a:noFill/>
        </p:spPr>
        <p:txBody>
          <a:bodyPr wrap="none" rtlCol="0">
            <a:spAutoFit/>
          </a:bodyPr>
          <a:lstStyle/>
          <a:p>
            <a:r>
              <a:rPr lang="en-US" sz="1800"/>
              <a:t>Paradigm</a:t>
            </a:r>
          </a:p>
        </p:txBody>
      </p:sp>
      <p:cxnSp>
        <p:nvCxnSpPr>
          <p:cNvPr id="106" name="Straight Connector 105"/>
          <p:cNvCxnSpPr/>
          <p:nvPr/>
        </p:nvCxnSpPr>
        <p:spPr bwMode="auto">
          <a:xfrm rot="5400000" flipH="1" flipV="1">
            <a:off x="2702708" y="4760109"/>
            <a:ext cx="1143002" cy="614385"/>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108" name="Straight Connector 107"/>
          <p:cNvCxnSpPr/>
          <p:nvPr/>
        </p:nvCxnSpPr>
        <p:spPr bwMode="auto">
          <a:xfrm rot="16200000" flipV="1">
            <a:off x="1409701" y="4229099"/>
            <a:ext cx="1676398" cy="228604"/>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110" name="Straight Connector 109"/>
          <p:cNvCxnSpPr>
            <a:stCxn id="22" idx="0"/>
          </p:cNvCxnSpPr>
          <p:nvPr/>
        </p:nvCxnSpPr>
        <p:spPr bwMode="auto">
          <a:xfrm rot="5400000" flipH="1" flipV="1">
            <a:off x="2100135" y="4393339"/>
            <a:ext cx="1150203" cy="440727"/>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3" name="Straight Connector 42"/>
          <p:cNvCxnSpPr/>
          <p:nvPr/>
        </p:nvCxnSpPr>
        <p:spPr bwMode="auto">
          <a:xfrm rot="16200000" flipV="1">
            <a:off x="6858000" y="4876800"/>
            <a:ext cx="609600" cy="4572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1" name="Straight Connector 40"/>
          <p:cNvCxnSpPr/>
          <p:nvPr/>
        </p:nvCxnSpPr>
        <p:spPr bwMode="auto">
          <a:xfrm>
            <a:off x="2971800" y="5715000"/>
            <a:ext cx="2895600" cy="152400"/>
          </a:xfrm>
          <a:prstGeom prst="line">
            <a:avLst/>
          </a:prstGeom>
          <a:solidFill>
            <a:schemeClr val="accent1"/>
          </a:solidFill>
          <a:ln w="9525" cap="flat" cmpd="sng" algn="ctr">
            <a:solidFill>
              <a:schemeClr val="tx1"/>
            </a:solidFill>
            <a:prstDash val="solid"/>
            <a:round/>
            <a:headEnd type="stealth" w="lg" len="lg"/>
            <a:tailEnd type="none" w="lg" len="lg"/>
          </a:ln>
          <a:effectLst/>
        </p:spPr>
      </p:cxnSp>
      <p:sp>
        <p:nvSpPr>
          <p:cNvPr id="47" name="TextBox 46"/>
          <p:cNvSpPr txBox="1"/>
          <p:nvPr/>
        </p:nvSpPr>
        <p:spPr>
          <a:xfrm>
            <a:off x="5791200" y="5650468"/>
            <a:ext cx="818328" cy="369332"/>
          </a:xfrm>
          <a:prstGeom prst="rect">
            <a:avLst/>
          </a:prstGeom>
          <a:noFill/>
        </p:spPr>
        <p:txBody>
          <a:bodyPr wrap="none" rtlCol="0">
            <a:spAutoFit/>
          </a:bodyPr>
          <a:lstStyle/>
          <a:p>
            <a:pPr algn="r"/>
            <a:r>
              <a:rPr lang="en-US" sz="1800"/>
              <a:t>Actors</a:t>
            </a:r>
          </a:p>
        </p:txBody>
      </p:sp>
      <p:cxnSp>
        <p:nvCxnSpPr>
          <p:cNvPr id="49" name="Straight Connector 48"/>
          <p:cNvCxnSpPr/>
          <p:nvPr/>
        </p:nvCxnSpPr>
        <p:spPr bwMode="auto">
          <a:xfrm flipV="1">
            <a:off x="6553200" y="5638800"/>
            <a:ext cx="838200" cy="2286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50" name="Straight Connector 49"/>
          <p:cNvCxnSpPr/>
          <p:nvPr/>
        </p:nvCxnSpPr>
        <p:spPr bwMode="auto">
          <a:xfrm flipV="1">
            <a:off x="2971800" y="5537716"/>
            <a:ext cx="4343400" cy="120134"/>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44" name="TextBox 43"/>
          <p:cNvSpPr txBox="1"/>
          <p:nvPr/>
        </p:nvSpPr>
        <p:spPr>
          <a:xfrm>
            <a:off x="3489274" y="6019800"/>
            <a:ext cx="1900806" cy="646331"/>
          </a:xfrm>
          <a:prstGeom prst="rect">
            <a:avLst/>
          </a:prstGeom>
          <a:noFill/>
        </p:spPr>
        <p:txBody>
          <a:bodyPr wrap="none" rtlCol="0">
            <a:spAutoFit/>
          </a:bodyPr>
          <a:lstStyle/>
          <a:p>
            <a:pPr algn="ctr"/>
            <a:r>
              <a:rPr lang="en-US" sz="1800"/>
              <a:t>safe mobile code</a:t>
            </a:r>
          </a:p>
          <a:p>
            <a:pPr algn="ctr"/>
            <a:r>
              <a:rPr lang="en-US" sz="1800"/>
              <a:t>as protocol</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Today</a:t>
            </a:r>
          </a:p>
        </p:txBody>
      </p:sp>
      <p:cxnSp>
        <p:nvCxnSpPr>
          <p:cNvPr id="5" name="Straight Connector 4"/>
          <p:cNvCxnSpPr/>
          <p:nvPr/>
        </p:nvCxnSpPr>
        <p:spPr bwMode="auto">
          <a:xfrm rot="5400000">
            <a:off x="-1447800" y="3962400"/>
            <a:ext cx="4114800" cy="1588"/>
          </a:xfrm>
          <a:prstGeom prst="line">
            <a:avLst/>
          </a:prstGeom>
          <a:solidFill>
            <a:schemeClr val="accent1"/>
          </a:solidFill>
          <a:ln w="9525" cap="flat" cmpd="sng" algn="ctr">
            <a:solidFill>
              <a:schemeClr val="tx1"/>
            </a:solidFill>
            <a:prstDash val="solid"/>
            <a:round/>
            <a:headEnd type="stealth" w="lg" len="lg"/>
            <a:tailEnd type="none" w="med" len="med"/>
          </a:ln>
          <a:effectLst/>
        </p:spPr>
      </p:cxnSp>
      <p:cxnSp>
        <p:nvCxnSpPr>
          <p:cNvPr id="7" name="Straight Connector 6"/>
          <p:cNvCxnSpPr/>
          <p:nvPr/>
        </p:nvCxnSpPr>
        <p:spPr bwMode="auto">
          <a:xfrm>
            <a:off x="609600" y="6019800"/>
            <a:ext cx="8305800" cy="1588"/>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8" name="TextBox 7"/>
          <p:cNvSpPr txBox="1"/>
          <p:nvPr/>
        </p:nvSpPr>
        <p:spPr>
          <a:xfrm rot="5400000">
            <a:off x="-267641" y="2481187"/>
            <a:ext cx="1301746" cy="369332"/>
          </a:xfrm>
          <a:prstGeom prst="rect">
            <a:avLst/>
          </a:prstGeom>
          <a:noFill/>
        </p:spPr>
        <p:txBody>
          <a:bodyPr wrap="none" rtlCol="0">
            <a:spAutoFit/>
          </a:bodyPr>
          <a:lstStyle/>
          <a:p>
            <a:r>
              <a:rPr lang="en-US" sz="1800"/>
              <a:t>Complexity</a:t>
            </a:r>
          </a:p>
        </p:txBody>
      </p:sp>
      <p:sp>
        <p:nvSpPr>
          <p:cNvPr id="10" name="Rectangle 9"/>
          <p:cNvSpPr/>
          <p:nvPr/>
        </p:nvSpPr>
        <p:spPr bwMode="auto">
          <a:xfrm>
            <a:off x="6934200" y="6096000"/>
            <a:ext cx="1828800" cy="609600"/>
          </a:xfrm>
          <a:prstGeom prst="rect">
            <a:avLst/>
          </a:prstGeom>
          <a:solidFill>
            <a:schemeClr val="bg1"/>
          </a:solidFill>
          <a:ln w="9525"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Tahoma" charset="0"/>
            </a:endParaRPr>
          </a:p>
        </p:txBody>
      </p:sp>
      <p:cxnSp>
        <p:nvCxnSpPr>
          <p:cNvPr id="12" name="Straight Connector 11"/>
          <p:cNvCxnSpPr/>
          <p:nvPr/>
        </p:nvCxnSpPr>
        <p:spPr bwMode="auto">
          <a:xfrm rot="5400000" flipH="1" flipV="1">
            <a:off x="-418306" y="4229100"/>
            <a:ext cx="44958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3" name="TextBox 12"/>
          <p:cNvSpPr txBox="1"/>
          <p:nvPr/>
        </p:nvSpPr>
        <p:spPr>
          <a:xfrm>
            <a:off x="609600" y="6019800"/>
            <a:ext cx="1184940" cy="646331"/>
          </a:xfrm>
          <a:prstGeom prst="rect">
            <a:avLst/>
          </a:prstGeom>
          <a:noFill/>
        </p:spPr>
        <p:txBody>
          <a:bodyPr wrap="none" rtlCol="0">
            <a:spAutoFit/>
          </a:bodyPr>
          <a:lstStyle/>
          <a:p>
            <a:pPr algn="ctr"/>
            <a:r>
              <a:rPr lang="en-US" sz="1800"/>
              <a:t>function,</a:t>
            </a:r>
          </a:p>
          <a:p>
            <a:pPr algn="ctr"/>
            <a:r>
              <a:rPr lang="en-US" sz="1800"/>
              <a:t>struct,*,&amp;</a:t>
            </a:r>
          </a:p>
        </p:txBody>
      </p:sp>
      <p:sp>
        <p:nvSpPr>
          <p:cNvPr id="14" name="TextBox 13"/>
          <p:cNvSpPr txBox="1"/>
          <p:nvPr/>
        </p:nvSpPr>
        <p:spPr>
          <a:xfrm>
            <a:off x="2122949" y="6019800"/>
            <a:ext cx="1077451" cy="646331"/>
          </a:xfrm>
          <a:prstGeom prst="rect">
            <a:avLst/>
          </a:prstGeom>
          <a:noFill/>
        </p:spPr>
        <p:txBody>
          <a:bodyPr wrap="none" rtlCol="0">
            <a:spAutoFit/>
          </a:bodyPr>
          <a:lstStyle/>
          <a:p>
            <a:pPr algn="ctr"/>
            <a:r>
              <a:rPr lang="en-US" sz="1800"/>
              <a:t>closures,</a:t>
            </a:r>
          </a:p>
          <a:p>
            <a:pPr algn="ctr"/>
            <a:r>
              <a:rPr lang="en-US" sz="1800"/>
              <a:t>objects</a:t>
            </a:r>
          </a:p>
        </p:txBody>
      </p:sp>
      <p:sp>
        <p:nvSpPr>
          <p:cNvPr id="15" name="TextBox 14"/>
          <p:cNvSpPr txBox="1"/>
          <p:nvPr/>
        </p:nvSpPr>
        <p:spPr>
          <a:xfrm>
            <a:off x="5867400" y="6019800"/>
            <a:ext cx="2133918" cy="646331"/>
          </a:xfrm>
          <a:prstGeom prst="rect">
            <a:avLst/>
          </a:prstGeom>
          <a:noFill/>
        </p:spPr>
        <p:txBody>
          <a:bodyPr wrap="none" rtlCol="0">
            <a:spAutoFit/>
          </a:bodyPr>
          <a:lstStyle/>
          <a:p>
            <a:pPr algn="ctr"/>
            <a:r>
              <a:rPr lang="en-US" sz="1800"/>
              <a:t>distributed resilient</a:t>
            </a:r>
          </a:p>
          <a:p>
            <a:pPr algn="ctr"/>
            <a:r>
              <a:rPr lang="en-US" sz="1800"/>
              <a:t>secure objects</a:t>
            </a:r>
          </a:p>
        </p:txBody>
      </p:sp>
      <p:cxnSp>
        <p:nvCxnSpPr>
          <p:cNvPr id="16" name="Straight Connector 15"/>
          <p:cNvCxnSpPr/>
          <p:nvPr/>
        </p:nvCxnSpPr>
        <p:spPr bwMode="auto">
          <a:xfrm rot="5400000" flipH="1" flipV="1">
            <a:off x="3544094" y="4228307"/>
            <a:ext cx="4495800"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 name="TextBox 16"/>
          <p:cNvSpPr txBox="1"/>
          <p:nvPr/>
        </p:nvSpPr>
        <p:spPr>
          <a:xfrm>
            <a:off x="685800" y="5029200"/>
            <a:ext cx="338742" cy="369332"/>
          </a:xfrm>
          <a:prstGeom prst="rect">
            <a:avLst/>
          </a:prstGeom>
          <a:noFill/>
        </p:spPr>
        <p:txBody>
          <a:bodyPr wrap="none" rtlCol="0">
            <a:spAutoFit/>
          </a:bodyPr>
          <a:lstStyle/>
          <a:p>
            <a:r>
              <a:rPr lang="en-US" sz="1800" b="1"/>
              <a:t>C</a:t>
            </a:r>
          </a:p>
        </p:txBody>
      </p:sp>
      <p:sp>
        <p:nvSpPr>
          <p:cNvPr id="19" name="TextBox 18"/>
          <p:cNvSpPr txBox="1"/>
          <p:nvPr/>
        </p:nvSpPr>
        <p:spPr>
          <a:xfrm>
            <a:off x="1905000" y="3135868"/>
            <a:ext cx="716550" cy="369332"/>
          </a:xfrm>
          <a:prstGeom prst="rect">
            <a:avLst/>
          </a:prstGeom>
          <a:noFill/>
        </p:spPr>
        <p:txBody>
          <a:bodyPr wrap="none" rtlCol="0">
            <a:spAutoFit/>
          </a:bodyPr>
          <a:lstStyle/>
          <a:p>
            <a:r>
              <a:rPr lang="en-US" sz="1800" b="1"/>
              <a:t>C++</a:t>
            </a:r>
          </a:p>
        </p:txBody>
      </p:sp>
      <p:sp>
        <p:nvSpPr>
          <p:cNvPr id="20" name="TextBox 19"/>
          <p:cNvSpPr txBox="1"/>
          <p:nvPr/>
        </p:nvSpPr>
        <p:spPr>
          <a:xfrm>
            <a:off x="2743200" y="3657600"/>
            <a:ext cx="710125" cy="369332"/>
          </a:xfrm>
          <a:prstGeom prst="rect">
            <a:avLst/>
          </a:prstGeom>
          <a:noFill/>
        </p:spPr>
        <p:txBody>
          <a:bodyPr wrap="none" rtlCol="0">
            <a:spAutoFit/>
          </a:bodyPr>
          <a:lstStyle/>
          <a:p>
            <a:r>
              <a:rPr lang="en-US" sz="1800" b="1"/>
              <a:t>Java</a:t>
            </a:r>
          </a:p>
        </p:txBody>
      </p:sp>
      <p:sp>
        <p:nvSpPr>
          <p:cNvPr id="21" name="TextBox 20"/>
          <p:cNvSpPr txBox="1"/>
          <p:nvPr/>
        </p:nvSpPr>
        <p:spPr>
          <a:xfrm>
            <a:off x="3505200" y="4114800"/>
            <a:ext cx="446381" cy="369332"/>
          </a:xfrm>
          <a:prstGeom prst="rect">
            <a:avLst/>
          </a:prstGeom>
          <a:noFill/>
        </p:spPr>
        <p:txBody>
          <a:bodyPr wrap="none" rtlCol="0">
            <a:spAutoFit/>
          </a:bodyPr>
          <a:lstStyle/>
          <a:p>
            <a:r>
              <a:rPr lang="en-US" sz="1800" b="1"/>
              <a:t>JS</a:t>
            </a:r>
          </a:p>
        </p:txBody>
      </p:sp>
      <p:sp>
        <p:nvSpPr>
          <p:cNvPr id="22" name="TextBox 21"/>
          <p:cNvSpPr txBox="1"/>
          <p:nvPr/>
        </p:nvSpPr>
        <p:spPr>
          <a:xfrm>
            <a:off x="1942728" y="5188803"/>
            <a:ext cx="1024289" cy="646331"/>
          </a:xfrm>
          <a:prstGeom prst="rect">
            <a:avLst/>
          </a:prstGeom>
          <a:noFill/>
        </p:spPr>
        <p:txBody>
          <a:bodyPr wrap="none" rtlCol="0">
            <a:spAutoFit/>
          </a:bodyPr>
          <a:lstStyle/>
          <a:p>
            <a:pPr algn="r"/>
            <a:r>
              <a:rPr lang="en-US" sz="1800"/>
              <a:t>ST,Self</a:t>
            </a:r>
          </a:p>
          <a:p>
            <a:r>
              <a:rPr lang="en-US" sz="1800"/>
              <a:t>Scheme</a:t>
            </a:r>
          </a:p>
        </p:txBody>
      </p:sp>
      <p:cxnSp>
        <p:nvCxnSpPr>
          <p:cNvPr id="24" name="Straight Connector 23"/>
          <p:cNvCxnSpPr/>
          <p:nvPr/>
        </p:nvCxnSpPr>
        <p:spPr bwMode="auto">
          <a:xfrm rot="5400000" flipH="1" flipV="1">
            <a:off x="723900" y="3771900"/>
            <a:ext cx="1600200" cy="10668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26" name="Straight Connector 25"/>
          <p:cNvCxnSpPr/>
          <p:nvPr/>
        </p:nvCxnSpPr>
        <p:spPr bwMode="auto">
          <a:xfrm>
            <a:off x="2438400" y="3505200"/>
            <a:ext cx="381000" cy="228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28" name="Straight Connector 27"/>
          <p:cNvCxnSpPr/>
          <p:nvPr/>
        </p:nvCxnSpPr>
        <p:spPr bwMode="auto">
          <a:xfrm>
            <a:off x="3244206" y="4007496"/>
            <a:ext cx="304800" cy="228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30" name="Straight Connector 29"/>
          <p:cNvCxnSpPr/>
          <p:nvPr/>
        </p:nvCxnSpPr>
        <p:spPr bwMode="auto">
          <a:xfrm rot="5400000" flipH="1" flipV="1">
            <a:off x="2667000" y="4419600"/>
            <a:ext cx="914400" cy="762000"/>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32" name="TextBox 31"/>
          <p:cNvSpPr txBox="1"/>
          <p:nvPr/>
        </p:nvSpPr>
        <p:spPr>
          <a:xfrm>
            <a:off x="7315200" y="5334000"/>
            <a:ext cx="314171" cy="369332"/>
          </a:xfrm>
          <a:prstGeom prst="rect">
            <a:avLst/>
          </a:prstGeom>
          <a:noFill/>
        </p:spPr>
        <p:txBody>
          <a:bodyPr wrap="none" rtlCol="0">
            <a:spAutoFit/>
          </a:bodyPr>
          <a:lstStyle/>
          <a:p>
            <a:r>
              <a:rPr lang="en-US" sz="1800"/>
              <a:t>E</a:t>
            </a:r>
          </a:p>
        </p:txBody>
      </p:sp>
      <p:sp>
        <p:nvSpPr>
          <p:cNvPr id="33" name="TextBox 32"/>
          <p:cNvSpPr txBox="1"/>
          <p:nvPr/>
        </p:nvSpPr>
        <p:spPr>
          <a:xfrm>
            <a:off x="5995140" y="1752600"/>
            <a:ext cx="1343337" cy="369332"/>
          </a:xfrm>
          <a:prstGeom prst="rect">
            <a:avLst/>
          </a:prstGeom>
          <a:noFill/>
        </p:spPr>
        <p:txBody>
          <a:bodyPr wrap="none" rtlCol="0">
            <a:spAutoFit/>
          </a:bodyPr>
          <a:lstStyle/>
          <a:p>
            <a:r>
              <a:rPr lang="en-US" sz="1800"/>
              <a:t>Corba/C++</a:t>
            </a:r>
          </a:p>
        </p:txBody>
      </p:sp>
      <p:sp>
        <p:nvSpPr>
          <p:cNvPr id="34" name="TextBox 33"/>
          <p:cNvSpPr txBox="1"/>
          <p:nvPr/>
        </p:nvSpPr>
        <p:spPr>
          <a:xfrm>
            <a:off x="6575874" y="2514600"/>
            <a:ext cx="600570" cy="369332"/>
          </a:xfrm>
          <a:prstGeom prst="rect">
            <a:avLst/>
          </a:prstGeom>
          <a:noFill/>
        </p:spPr>
        <p:txBody>
          <a:bodyPr wrap="none" rtlCol="0">
            <a:spAutoFit/>
          </a:bodyPr>
          <a:lstStyle/>
          <a:p>
            <a:r>
              <a:rPr lang="en-US" sz="1800" b="1"/>
              <a:t>EJB</a:t>
            </a:r>
          </a:p>
        </p:txBody>
      </p:sp>
      <p:sp>
        <p:nvSpPr>
          <p:cNvPr id="35" name="TextBox 34"/>
          <p:cNvSpPr txBox="1"/>
          <p:nvPr/>
        </p:nvSpPr>
        <p:spPr>
          <a:xfrm>
            <a:off x="5943218" y="3348335"/>
            <a:ext cx="774258" cy="369332"/>
          </a:xfrm>
          <a:prstGeom prst="rect">
            <a:avLst/>
          </a:prstGeom>
          <a:noFill/>
        </p:spPr>
        <p:txBody>
          <a:bodyPr wrap="none" rtlCol="0">
            <a:spAutoFit/>
          </a:bodyPr>
          <a:lstStyle/>
          <a:p>
            <a:r>
              <a:rPr lang="en-US" sz="1800" b="1"/>
              <a:t>AJAX</a:t>
            </a:r>
          </a:p>
        </p:txBody>
      </p:sp>
      <p:sp>
        <p:nvSpPr>
          <p:cNvPr id="36" name="TextBox 35"/>
          <p:cNvSpPr txBox="1"/>
          <p:nvPr/>
        </p:nvSpPr>
        <p:spPr>
          <a:xfrm>
            <a:off x="6629400" y="4419600"/>
            <a:ext cx="293996" cy="369332"/>
          </a:xfrm>
          <a:prstGeom prst="rect">
            <a:avLst/>
          </a:prstGeom>
          <a:noFill/>
        </p:spPr>
        <p:txBody>
          <a:bodyPr wrap="none" rtlCol="0">
            <a:spAutoFit/>
          </a:bodyPr>
          <a:lstStyle/>
          <a:p>
            <a:r>
              <a:rPr lang="en-US" sz="1800"/>
              <a:t>?</a:t>
            </a:r>
          </a:p>
        </p:txBody>
      </p:sp>
      <p:cxnSp>
        <p:nvCxnSpPr>
          <p:cNvPr id="38" name="Straight Connector 37"/>
          <p:cNvCxnSpPr/>
          <p:nvPr/>
        </p:nvCxnSpPr>
        <p:spPr bwMode="auto">
          <a:xfrm flipV="1">
            <a:off x="2514600" y="2057400"/>
            <a:ext cx="3505200" cy="12192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0" name="Straight Connector 39"/>
          <p:cNvCxnSpPr>
            <a:endCxn id="34" idx="1"/>
          </p:cNvCxnSpPr>
          <p:nvPr/>
        </p:nvCxnSpPr>
        <p:spPr bwMode="auto">
          <a:xfrm flipV="1">
            <a:off x="3352800" y="2699266"/>
            <a:ext cx="3223074" cy="1034534"/>
          </a:xfrm>
          <a:prstGeom prst="line">
            <a:avLst/>
          </a:prstGeom>
          <a:solidFill>
            <a:schemeClr val="accent1"/>
          </a:solidFill>
          <a:ln w="38100" cap="flat" cmpd="sng" algn="ctr">
            <a:solidFill>
              <a:schemeClr val="tx1"/>
            </a:solidFill>
            <a:prstDash val="solid"/>
            <a:round/>
            <a:headEnd type="none" w="med" len="med"/>
            <a:tailEnd type="stealth" w="lg" len="lg"/>
          </a:ln>
          <a:effectLst/>
        </p:spPr>
      </p:cxnSp>
      <p:cxnSp>
        <p:nvCxnSpPr>
          <p:cNvPr id="42" name="Straight Connector 41"/>
          <p:cNvCxnSpPr/>
          <p:nvPr/>
        </p:nvCxnSpPr>
        <p:spPr bwMode="auto">
          <a:xfrm rot="16200000" flipH="1">
            <a:off x="6245113" y="2183839"/>
            <a:ext cx="457200" cy="356722"/>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6" name="Straight Connector 45"/>
          <p:cNvCxnSpPr/>
          <p:nvPr/>
        </p:nvCxnSpPr>
        <p:spPr bwMode="auto">
          <a:xfrm rot="16200000" flipH="1">
            <a:off x="6096001" y="3886199"/>
            <a:ext cx="761999" cy="4572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8" name="Straight Connector 47"/>
          <p:cNvCxnSpPr/>
          <p:nvPr/>
        </p:nvCxnSpPr>
        <p:spPr bwMode="auto">
          <a:xfrm flipV="1">
            <a:off x="3886200" y="3581400"/>
            <a:ext cx="2133600" cy="609600"/>
          </a:xfrm>
          <a:prstGeom prst="line">
            <a:avLst/>
          </a:prstGeom>
          <a:solidFill>
            <a:schemeClr val="accent1"/>
          </a:solidFill>
          <a:ln w="38100" cap="flat" cmpd="sng" algn="ctr">
            <a:solidFill>
              <a:schemeClr val="tx1"/>
            </a:solidFill>
            <a:prstDash val="solid"/>
            <a:round/>
            <a:headEnd type="none" w="med" len="med"/>
            <a:tailEnd type="stealth" w="lg" len="lg"/>
          </a:ln>
          <a:effectLst/>
        </p:spPr>
      </p:cxnSp>
      <p:sp>
        <p:nvSpPr>
          <p:cNvPr id="51" name="TextBox 50"/>
          <p:cNvSpPr txBox="1"/>
          <p:nvPr/>
        </p:nvSpPr>
        <p:spPr>
          <a:xfrm>
            <a:off x="3810000" y="4739157"/>
            <a:ext cx="1592315" cy="369332"/>
          </a:xfrm>
          <a:prstGeom prst="rect">
            <a:avLst/>
          </a:prstGeom>
          <a:noFill/>
        </p:spPr>
        <p:txBody>
          <a:bodyPr wrap="none" rtlCol="0">
            <a:spAutoFit/>
          </a:bodyPr>
          <a:lstStyle/>
          <a:p>
            <a:r>
              <a:rPr lang="en-US" sz="1800"/>
              <a:t>Caja,</a:t>
            </a:r>
            <a:r>
              <a:rPr lang="en-US" sz="1800" b="1"/>
              <a:t>ES5</a:t>
            </a:r>
            <a:r>
              <a:rPr lang="en-US" sz="1800"/>
              <a:t>,SES</a:t>
            </a:r>
          </a:p>
        </p:txBody>
      </p:sp>
      <p:cxnSp>
        <p:nvCxnSpPr>
          <p:cNvPr id="61" name="Straight Connector 60"/>
          <p:cNvCxnSpPr/>
          <p:nvPr/>
        </p:nvCxnSpPr>
        <p:spPr bwMode="auto">
          <a:xfrm rot="16200000" flipH="1">
            <a:off x="3852984" y="4452819"/>
            <a:ext cx="382089" cy="315653"/>
          </a:xfrm>
          <a:prstGeom prst="line">
            <a:avLst/>
          </a:prstGeom>
          <a:solidFill>
            <a:schemeClr val="accent1"/>
          </a:solidFill>
          <a:ln w="38100" cap="flat" cmpd="sng" algn="ctr">
            <a:solidFill>
              <a:schemeClr val="tx1"/>
            </a:solidFill>
            <a:prstDash val="solid"/>
            <a:round/>
            <a:headEnd type="none" w="med" len="med"/>
            <a:tailEnd type="stealth" w="lg" len="lg"/>
          </a:ln>
          <a:effectLst/>
        </p:spPr>
      </p:cxnSp>
      <p:sp>
        <p:nvSpPr>
          <p:cNvPr id="66" name="TextBox 65"/>
          <p:cNvSpPr txBox="1"/>
          <p:nvPr/>
        </p:nvSpPr>
        <p:spPr>
          <a:xfrm>
            <a:off x="8014026" y="5638800"/>
            <a:ext cx="1129974" cy="369332"/>
          </a:xfrm>
          <a:prstGeom prst="rect">
            <a:avLst/>
          </a:prstGeom>
          <a:noFill/>
        </p:spPr>
        <p:txBody>
          <a:bodyPr wrap="none" rtlCol="0">
            <a:spAutoFit/>
          </a:bodyPr>
          <a:lstStyle/>
          <a:p>
            <a:r>
              <a:rPr lang="en-US" sz="1800"/>
              <a:t>Paradigm</a:t>
            </a:r>
          </a:p>
        </p:txBody>
      </p:sp>
      <p:cxnSp>
        <p:nvCxnSpPr>
          <p:cNvPr id="106" name="Straight Connector 105"/>
          <p:cNvCxnSpPr/>
          <p:nvPr/>
        </p:nvCxnSpPr>
        <p:spPr bwMode="auto">
          <a:xfrm rot="5400000" flipH="1" flipV="1">
            <a:off x="2702708" y="4760109"/>
            <a:ext cx="1143002" cy="614385"/>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108" name="Straight Connector 107"/>
          <p:cNvCxnSpPr/>
          <p:nvPr/>
        </p:nvCxnSpPr>
        <p:spPr bwMode="auto">
          <a:xfrm rot="16200000" flipV="1">
            <a:off x="1409701" y="4229099"/>
            <a:ext cx="1676398" cy="228604"/>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110" name="Straight Connector 109"/>
          <p:cNvCxnSpPr>
            <a:stCxn id="22" idx="0"/>
          </p:cNvCxnSpPr>
          <p:nvPr/>
        </p:nvCxnSpPr>
        <p:spPr bwMode="auto">
          <a:xfrm rot="5400000" flipH="1" flipV="1">
            <a:off x="2100135" y="4393339"/>
            <a:ext cx="1150203" cy="440727"/>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3" name="Straight Connector 42"/>
          <p:cNvCxnSpPr/>
          <p:nvPr/>
        </p:nvCxnSpPr>
        <p:spPr bwMode="auto">
          <a:xfrm rot="16200000" flipV="1">
            <a:off x="6858000" y="4876800"/>
            <a:ext cx="609600" cy="4572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47" name="Straight Connector 46"/>
          <p:cNvCxnSpPr/>
          <p:nvPr/>
        </p:nvCxnSpPr>
        <p:spPr bwMode="auto">
          <a:xfrm>
            <a:off x="2971800" y="5715000"/>
            <a:ext cx="2895600" cy="152400"/>
          </a:xfrm>
          <a:prstGeom prst="line">
            <a:avLst/>
          </a:prstGeom>
          <a:solidFill>
            <a:schemeClr val="accent1"/>
          </a:solidFill>
          <a:ln w="9525" cap="flat" cmpd="sng" algn="ctr">
            <a:solidFill>
              <a:schemeClr val="tx1"/>
            </a:solidFill>
            <a:prstDash val="solid"/>
            <a:round/>
            <a:headEnd type="stealth" w="lg" len="lg"/>
            <a:tailEnd type="none" w="lg" len="lg"/>
          </a:ln>
          <a:effectLst/>
        </p:spPr>
      </p:cxnSp>
      <p:sp>
        <p:nvSpPr>
          <p:cNvPr id="49" name="TextBox 48"/>
          <p:cNvSpPr txBox="1"/>
          <p:nvPr/>
        </p:nvSpPr>
        <p:spPr>
          <a:xfrm>
            <a:off x="5791200" y="5650468"/>
            <a:ext cx="818328" cy="369332"/>
          </a:xfrm>
          <a:prstGeom prst="rect">
            <a:avLst/>
          </a:prstGeom>
          <a:noFill/>
        </p:spPr>
        <p:txBody>
          <a:bodyPr wrap="none" rtlCol="0">
            <a:spAutoFit/>
          </a:bodyPr>
          <a:lstStyle/>
          <a:p>
            <a:pPr algn="r"/>
            <a:r>
              <a:rPr lang="en-US" sz="1800"/>
              <a:t>Actors</a:t>
            </a:r>
          </a:p>
        </p:txBody>
      </p:sp>
      <p:cxnSp>
        <p:nvCxnSpPr>
          <p:cNvPr id="50" name="Straight Connector 49"/>
          <p:cNvCxnSpPr/>
          <p:nvPr/>
        </p:nvCxnSpPr>
        <p:spPr bwMode="auto">
          <a:xfrm flipV="1">
            <a:off x="6553200" y="5638800"/>
            <a:ext cx="838200" cy="228600"/>
          </a:xfrm>
          <a:prstGeom prst="line">
            <a:avLst/>
          </a:prstGeom>
          <a:solidFill>
            <a:schemeClr val="accent1"/>
          </a:solidFill>
          <a:ln w="9525" cap="flat" cmpd="sng" algn="ctr">
            <a:solidFill>
              <a:schemeClr val="tx1"/>
            </a:solidFill>
            <a:prstDash val="solid"/>
            <a:round/>
            <a:headEnd type="none" w="med" len="med"/>
            <a:tailEnd type="stealth" w="lg" len="lg"/>
          </a:ln>
          <a:effectLst/>
        </p:spPr>
      </p:cxnSp>
      <p:cxnSp>
        <p:nvCxnSpPr>
          <p:cNvPr id="54" name="Straight Connector 53"/>
          <p:cNvCxnSpPr/>
          <p:nvPr/>
        </p:nvCxnSpPr>
        <p:spPr bwMode="auto">
          <a:xfrm flipV="1">
            <a:off x="2971800" y="5537716"/>
            <a:ext cx="4343400" cy="120134"/>
          </a:xfrm>
          <a:prstGeom prst="line">
            <a:avLst/>
          </a:prstGeom>
          <a:solidFill>
            <a:schemeClr val="accent1"/>
          </a:solidFill>
          <a:ln w="9525" cap="flat" cmpd="sng" algn="ctr">
            <a:solidFill>
              <a:schemeClr val="tx1"/>
            </a:solidFill>
            <a:prstDash val="solid"/>
            <a:round/>
            <a:headEnd type="none" w="med" len="med"/>
            <a:tailEnd type="stealth" w="lg" len="lg"/>
          </a:ln>
          <a:effectLst/>
        </p:spPr>
      </p:cxnSp>
      <p:sp>
        <p:nvSpPr>
          <p:cNvPr id="55" name="Freeform 54"/>
          <p:cNvSpPr/>
          <p:nvPr/>
        </p:nvSpPr>
        <p:spPr bwMode="auto">
          <a:xfrm>
            <a:off x="4144433" y="5116286"/>
            <a:ext cx="3156253" cy="333828"/>
          </a:xfrm>
          <a:custGeom>
            <a:avLst/>
            <a:gdLst>
              <a:gd name="connsiteX0" fmla="*/ 3156253 w 3156253"/>
              <a:gd name="connsiteY0" fmla="*/ 333828 h 333828"/>
              <a:gd name="connsiteX1" fmla="*/ 525538 w 3156253"/>
              <a:gd name="connsiteY1" fmla="*/ 272143 h 333828"/>
              <a:gd name="connsiteX2" fmla="*/ 3024 w 3156253"/>
              <a:gd name="connsiteY2" fmla="*/ 0 h 333828"/>
            </a:gdLst>
            <a:ahLst/>
            <a:cxnLst>
              <a:cxn ang="0">
                <a:pos x="connsiteX0" y="connsiteY0"/>
              </a:cxn>
              <a:cxn ang="0">
                <a:pos x="connsiteX1" y="connsiteY1"/>
              </a:cxn>
              <a:cxn ang="0">
                <a:pos x="connsiteX2" y="connsiteY2"/>
              </a:cxn>
            </a:cxnLst>
            <a:rect l="l" t="t" r="r" b="b"/>
            <a:pathLst>
              <a:path w="3156253" h="333828">
                <a:moveTo>
                  <a:pt x="3156253" y="333828"/>
                </a:moveTo>
                <a:cubicBezTo>
                  <a:pt x="2103664" y="330804"/>
                  <a:pt x="1051076" y="327781"/>
                  <a:pt x="525538" y="272143"/>
                </a:cubicBezTo>
                <a:cubicBezTo>
                  <a:pt x="0" y="216505"/>
                  <a:pt x="3024" y="0"/>
                  <a:pt x="3024" y="0"/>
                </a:cubicBezTo>
              </a:path>
            </a:pathLst>
          </a:custGeom>
          <a:noFill/>
          <a:ln w="9525" cap="flat" cmpd="sng" algn="ctr">
            <a:solidFill>
              <a:schemeClr val="tx1"/>
            </a:solidFill>
            <a:prstDash val="solid"/>
            <a:round/>
            <a:headEnd type="none" w="med" len="med"/>
            <a:tailEnd type="stealth" w="lg" len="lg"/>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ahoma" charset="0"/>
            </a:endParaRPr>
          </a:p>
        </p:txBody>
      </p:sp>
      <p:sp>
        <p:nvSpPr>
          <p:cNvPr id="44" name="TextBox 43"/>
          <p:cNvSpPr txBox="1"/>
          <p:nvPr/>
        </p:nvSpPr>
        <p:spPr>
          <a:xfrm>
            <a:off x="3489274" y="6019800"/>
            <a:ext cx="1900806" cy="646331"/>
          </a:xfrm>
          <a:prstGeom prst="rect">
            <a:avLst/>
          </a:prstGeom>
          <a:noFill/>
        </p:spPr>
        <p:txBody>
          <a:bodyPr wrap="none" rtlCol="0">
            <a:spAutoFit/>
          </a:bodyPr>
          <a:lstStyle/>
          <a:p>
            <a:pPr algn="ctr"/>
            <a:r>
              <a:rPr lang="en-US" sz="1800"/>
              <a:t>safe mobile code</a:t>
            </a:r>
          </a:p>
          <a:p>
            <a:pPr algn="ctr"/>
            <a:r>
              <a:rPr lang="en-US" sz="1800"/>
              <a:t>as protocol</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GoogleBalls">
  <a:themeElements>
    <a:clrScheme name="GoogleBalls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fontScheme name="GoogleBall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ahoma" charset="0"/>
          </a:defRPr>
        </a:defPPr>
      </a:lstStyle>
    </a:lnDef>
  </a:objectDefaults>
  <a:extraClrSchemeLst>
    <a:extraClrScheme>
      <a:clrScheme name="GoogleBalls 1">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
      <a:clrScheme name="GoogleBalls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clrMap bg1="lt1" tx1="dk1" bg2="lt2" tx2="dk2" accent1="accent1" accent2="accent2" accent3="accent3" accent4="accent4" accent5="accent5" accent6="accent6" hlink="hlink" folHlink="folHlink"/>
    </a:extraClrScheme>
    <a:extraClrScheme>
      <a:clrScheme name="GoogleBalls 3">
        <a:dk1>
          <a:srgbClr val="000000"/>
        </a:dk1>
        <a:lt1>
          <a:srgbClr val="FFFFFF"/>
        </a:lt1>
        <a:dk2>
          <a:srgbClr val="4D4D4D"/>
        </a:dk2>
        <a:lt2>
          <a:srgbClr val="B2B2B2"/>
        </a:lt2>
        <a:accent1>
          <a:srgbClr val="969696"/>
        </a:accent1>
        <a:accent2>
          <a:srgbClr val="EAEAEA"/>
        </a:accent2>
        <a:accent3>
          <a:srgbClr val="FFFFFF"/>
        </a:accent3>
        <a:accent4>
          <a:srgbClr val="000000"/>
        </a:accent4>
        <a:accent5>
          <a:srgbClr val="C9C9C9"/>
        </a:accent5>
        <a:accent6>
          <a:srgbClr val="D4D4D4"/>
        </a:accent6>
        <a:hlink>
          <a:srgbClr val="777777"/>
        </a:hlink>
        <a:folHlink>
          <a:srgbClr val="C0C0C0"/>
        </a:folHlink>
      </a:clrScheme>
      <a:clrMap bg1="lt1" tx1="dk1" bg2="lt2" tx2="dk2" accent1="accent1" accent2="accent2" accent3="accent3" accent4="accent4" accent5="accent5" accent6="accent6" hlink="hlink" folHlink="folHlink"/>
    </a:extraClrScheme>
    <a:extraClrScheme>
      <a:clrScheme name="GoogleBalls 4">
        <a:dk1>
          <a:srgbClr val="333300"/>
        </a:dk1>
        <a:lt1>
          <a:srgbClr val="FFFFFF"/>
        </a:lt1>
        <a:dk2>
          <a:srgbClr val="663300"/>
        </a:dk2>
        <a:lt2>
          <a:srgbClr val="B2B2B2"/>
        </a:lt2>
        <a:accent1>
          <a:srgbClr val="DDC6A7"/>
        </a:accent1>
        <a:accent2>
          <a:srgbClr val="D9C167"/>
        </a:accent2>
        <a:accent3>
          <a:srgbClr val="FFFFFF"/>
        </a:accent3>
        <a:accent4>
          <a:srgbClr val="2A2A00"/>
        </a:accent4>
        <a:accent5>
          <a:srgbClr val="EBDFD0"/>
        </a:accent5>
        <a:accent6>
          <a:srgbClr val="C4AF5D"/>
        </a:accent6>
        <a:hlink>
          <a:srgbClr val="8A7A66"/>
        </a:hlink>
        <a:folHlink>
          <a:srgbClr val="C0AE9E"/>
        </a:folHlink>
      </a:clrScheme>
      <a:clrMap bg1="lt1" tx1="dk1" bg2="lt2" tx2="dk2" accent1="accent1" accent2="accent2" accent3="accent3" accent4="accent4" accent5="accent5" accent6="accent6" hlink="hlink" folHlink="folHlink"/>
    </a:extraClrScheme>
    <a:extraClrScheme>
      <a:clrScheme name="GoogleBalls 5">
        <a:dk1>
          <a:srgbClr val="000000"/>
        </a:dk1>
        <a:lt1>
          <a:srgbClr val="FFFFFF"/>
        </a:lt1>
        <a:dk2>
          <a:srgbClr val="003366"/>
        </a:dk2>
        <a:lt2>
          <a:srgbClr val="CCFFCC"/>
        </a:lt2>
        <a:accent1>
          <a:srgbClr val="006699"/>
        </a:accent1>
        <a:accent2>
          <a:srgbClr val="009999"/>
        </a:accent2>
        <a:accent3>
          <a:srgbClr val="AAADB8"/>
        </a:accent3>
        <a:accent4>
          <a:srgbClr val="DADADA"/>
        </a:accent4>
        <a:accent5>
          <a:srgbClr val="AAB8CA"/>
        </a:accent5>
        <a:accent6>
          <a:srgbClr val="008A8A"/>
        </a:accent6>
        <a:hlink>
          <a:srgbClr val="0099CC"/>
        </a:hlink>
        <a:folHlink>
          <a:srgbClr val="00458A"/>
        </a:folHlink>
      </a:clrScheme>
      <a:clrMap bg1="dk2" tx1="lt1" bg2="dk1" tx2="lt2" accent1="accent1" accent2="accent2" accent3="accent3" accent4="accent4" accent5="accent5" accent6="accent6" hlink="hlink" folHlink="folHlink"/>
    </a:extraClrScheme>
    <a:extraClrScheme>
      <a:clrScheme name="GoogleBalls 6">
        <a:dk1>
          <a:srgbClr val="000000"/>
        </a:dk1>
        <a:lt1>
          <a:srgbClr val="FFFFFF"/>
        </a:lt1>
        <a:dk2>
          <a:srgbClr val="004A48"/>
        </a:dk2>
        <a:lt2>
          <a:srgbClr val="33CCCC"/>
        </a:lt2>
        <a:accent1>
          <a:srgbClr val="006699"/>
        </a:accent1>
        <a:accent2>
          <a:srgbClr val="009999"/>
        </a:accent2>
        <a:accent3>
          <a:srgbClr val="AAB1B1"/>
        </a:accent3>
        <a:accent4>
          <a:srgbClr val="DADADA"/>
        </a:accent4>
        <a:accent5>
          <a:srgbClr val="AAB8CA"/>
        </a:accent5>
        <a:accent6>
          <a:srgbClr val="008A8A"/>
        </a:accent6>
        <a:hlink>
          <a:srgbClr val="00CC99"/>
        </a:hlink>
        <a:folHlink>
          <a:srgbClr val="006666"/>
        </a:folHlink>
      </a:clrScheme>
      <a:clrMap bg1="dk2" tx1="lt1" bg2="dk1" tx2="lt2" accent1="accent1" accent2="accent2" accent3="accent3" accent4="accent4" accent5="accent5" accent6="accent6" hlink="hlink" folHlink="folHlink"/>
    </a:extraClrScheme>
    <a:extraClrScheme>
      <a:clrScheme name="GoogleBalls 7">
        <a:dk1>
          <a:srgbClr val="000000"/>
        </a:dk1>
        <a:lt1>
          <a:srgbClr val="FFFFFF"/>
        </a:lt1>
        <a:dk2>
          <a:srgbClr val="333300"/>
        </a:dk2>
        <a:lt2>
          <a:srgbClr val="FFFFCC"/>
        </a:lt2>
        <a:accent1>
          <a:srgbClr val="CC9900"/>
        </a:accent1>
        <a:accent2>
          <a:srgbClr val="CC6600"/>
        </a:accent2>
        <a:accent3>
          <a:srgbClr val="ADADAA"/>
        </a:accent3>
        <a:accent4>
          <a:srgbClr val="DADADA"/>
        </a:accent4>
        <a:accent5>
          <a:srgbClr val="E2CAAA"/>
        </a:accent5>
        <a:accent6>
          <a:srgbClr val="B95C00"/>
        </a:accent6>
        <a:hlink>
          <a:srgbClr val="808000"/>
        </a:hlink>
        <a:folHlink>
          <a:srgbClr val="525000"/>
        </a:folHlink>
      </a:clrScheme>
      <a:clrMap bg1="dk2" tx1="lt1" bg2="dk1" tx2="lt2" accent1="accent1" accent2="accent2" accent3="accent3" accent4="accent4" accent5="accent5" accent6="accent6" hlink="hlink" folHlink="folHlink"/>
    </a:extraClrScheme>
    <a:extraClrScheme>
      <a:clrScheme name="GoogleBalls 8">
        <a:dk1>
          <a:srgbClr val="003D62"/>
        </a:dk1>
        <a:lt1>
          <a:srgbClr val="FFFFFF"/>
        </a:lt1>
        <a:dk2>
          <a:srgbClr val="006699"/>
        </a:dk2>
        <a:lt2>
          <a:srgbClr val="C8D1DA"/>
        </a:lt2>
        <a:accent1>
          <a:srgbClr val="9AC0EA"/>
        </a:accent1>
        <a:accent2>
          <a:srgbClr val="80C3C8"/>
        </a:accent2>
        <a:accent3>
          <a:srgbClr val="FFFFFF"/>
        </a:accent3>
        <a:accent4>
          <a:srgbClr val="003353"/>
        </a:accent4>
        <a:accent5>
          <a:srgbClr val="CADCF3"/>
        </a:accent5>
        <a:accent6>
          <a:srgbClr val="73B0B5"/>
        </a:accent6>
        <a:hlink>
          <a:srgbClr val="81ABCB"/>
        </a:hlink>
        <a:folHlink>
          <a:srgbClr val="B6CBD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GoogleBalls</Template>
  <TotalTime>10776</TotalTime>
  <Words>4391</Words>
  <Application>Microsoft Macintosh PowerPoint</Application>
  <PresentationFormat>On-screen Show (4:3)</PresentationFormat>
  <Paragraphs>665</Paragraphs>
  <Slides>52</Slides>
  <Notes>52</Notes>
  <HiddenSlides>0</HiddenSlides>
  <MMClips>0</MMClips>
  <ScaleCrop>false</ScaleCrop>
  <HeadingPairs>
    <vt:vector size="4" baseType="variant">
      <vt:variant>
        <vt:lpstr>Design Template</vt:lpstr>
      </vt:variant>
      <vt:variant>
        <vt:i4>1</vt:i4>
      </vt:variant>
      <vt:variant>
        <vt:lpstr>Slide Titles</vt:lpstr>
      </vt:variant>
      <vt:variant>
        <vt:i4>52</vt:i4>
      </vt:variant>
    </vt:vector>
  </HeadingPairs>
  <TitlesOfParts>
    <vt:vector size="53" baseType="lpstr">
      <vt:lpstr>GoogleBalls</vt:lpstr>
      <vt:lpstr>Why is E Merging with JavaScript? Adventures in Strategic Compromise</vt:lpstr>
      <vt:lpstr>Original Web</vt:lpstr>
      <vt:lpstr>Ajax = Mobile code + async msgs</vt:lpstr>
      <vt:lpstr>Kludging Towards Distributed Objects</vt:lpstr>
      <vt:lpstr>A Web of Distributed Objects</vt:lpstr>
      <vt:lpstr>Adoption paths &amp; progress</vt:lpstr>
      <vt:lpstr>Legacy-free scouts lead way</vt:lpstr>
      <vt:lpstr>Too big a jump</vt:lpstr>
      <vt:lpstr>Today</vt:lpstr>
      <vt:lpstr>Tomorrow?</vt:lpstr>
      <vt:lpstr>OCaps: Small step from pure objects</vt:lpstr>
      <vt:lpstr>Corkboard demo</vt:lpstr>
      <vt:lpstr>Distributed Concurrency?</vt:lpstr>
      <vt:lpstr>Distributed Defensive Concurrency</vt:lpstr>
      <vt:lpstr>Distributed Secure Concurrency</vt:lpstr>
      <vt:lpstr>Distributed Secure Currency</vt:lpstr>
      <vt:lpstr>Money as “factorial” of secure coding</vt:lpstr>
      <vt:lpstr>Questions?</vt:lpstr>
      <vt:lpstr>Change JavaScript’s Trajectory</vt:lpstr>
      <vt:lpstr>Change JavaScript’s Trajectory</vt:lpstr>
      <vt:lpstr>Promise states and transitions</vt:lpstr>
      <vt:lpstr>Lamport’s distributed causality</vt:lpstr>
      <vt:lpstr>Communicating Event Loops</vt:lpstr>
      <vt:lpstr>Distributed Secure Currency</vt:lpstr>
      <vt:lpstr>Distributed Secure Currency</vt:lpstr>
      <vt:lpstr>Distributed Secure Currency</vt:lpstr>
      <vt:lpstr>Distributed Secure Currency</vt:lpstr>
      <vt:lpstr>Distributed Secure Currency</vt:lpstr>
      <vt:lpstr>Distributed Secure Currency</vt:lpstr>
      <vt:lpstr>Distributed Secure Currency</vt:lpstr>
      <vt:lpstr>Distributed Secure Currency</vt:lpstr>
      <vt:lpstr>Distributed Secure Currency</vt:lpstr>
      <vt:lpstr>Distributed Secure Currency</vt:lpstr>
      <vt:lpstr>Distributed Secure Currency</vt:lpstr>
      <vt:lpstr>Distributed Secure Currency</vt:lpstr>
      <vt:lpstr>Distributed Secure Currency</vt:lpstr>
      <vt:lpstr>Distributed Secure Currency</vt:lpstr>
      <vt:lpstr>How to lose an arms race</vt:lpstr>
      <vt:lpstr>Distributed Resilient Secure EcmaScript</vt:lpstr>
      <vt:lpstr>Distributed Resilient Secure EcmaScript</vt:lpstr>
      <vt:lpstr>x86: We’ve heard this tune before</vt:lpstr>
      <vt:lpstr>Distributed Resilient Secure EcmaScript</vt:lpstr>
      <vt:lpstr>Distributed Resilient Secure EcmaScript</vt:lpstr>
      <vt:lpstr>Distributed Resilient Secure EcmaScript</vt:lpstr>
      <vt:lpstr>Distributed Resilient Secure EcmaScript</vt:lpstr>
      <vt:lpstr>Distributed Resilient Secure EcmaScript</vt:lpstr>
      <vt:lpstr>Distributed Resilient Secure EcmaScript</vt:lpstr>
      <vt:lpstr>Distributed Resilient Secure EcmaScript</vt:lpstr>
      <vt:lpstr>Distributed Resilient Secure EcmaScript</vt:lpstr>
      <vt:lpstr>Distributed Resilient Secure EcmaScript</vt:lpstr>
      <vt:lpstr>Distributed Resilient Secure EcmaScript</vt:lpstr>
      <vt:lpstr>Caja Roadmap</vt:lpstr>
    </vt:vector>
  </TitlesOfParts>
  <Manager/>
  <Company>Google, Inc.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 E Merging with JavaScript?</dc:title>
  <dc:subject>Adventures in Strategic Compromise</dc:subject>
  <dc:creator>Mark S. Miller</dc:creator>
  <cp:keywords/>
  <dc:description/>
  <cp:lastModifiedBy>Mark S. Miller</cp:lastModifiedBy>
  <cp:revision>326</cp:revision>
  <cp:lastPrinted>2010-07-20T15:09:11Z</cp:lastPrinted>
  <dcterms:created xsi:type="dcterms:W3CDTF">2010-07-20T15:47:56Z</dcterms:created>
  <dcterms:modified xsi:type="dcterms:W3CDTF">2010-07-20T15:52:34Z</dcterms:modified>
  <cp:category/>
</cp:coreProperties>
</file>